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3" r:id="rId3"/>
    <p:sldId id="390" r:id="rId4"/>
    <p:sldId id="387" r:id="rId5"/>
    <p:sldId id="388" r:id="rId6"/>
    <p:sldId id="275" r:id="rId7"/>
    <p:sldId id="276" r:id="rId8"/>
    <p:sldId id="364" r:id="rId9"/>
    <p:sldId id="315" r:id="rId10"/>
    <p:sldId id="323" r:id="rId11"/>
    <p:sldId id="325" r:id="rId12"/>
    <p:sldId id="336" r:id="rId13"/>
    <p:sldId id="335" r:id="rId14"/>
    <p:sldId id="377" r:id="rId15"/>
    <p:sldId id="381" r:id="rId16"/>
    <p:sldId id="375" r:id="rId17"/>
    <p:sldId id="299" r:id="rId18"/>
    <p:sldId id="386" r:id="rId19"/>
    <p:sldId id="265" r:id="rId20"/>
    <p:sldId id="363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0066"/>
    <a:srgbClr val="9933FF"/>
    <a:srgbClr val="00B0F0"/>
    <a:srgbClr val="EB53D5"/>
    <a:srgbClr val="FF6600"/>
    <a:srgbClr val="AFEAFF"/>
    <a:srgbClr val="BAF7F8"/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674" autoAdjust="0"/>
  </p:normalViewPr>
  <p:slideViewPr>
    <p:cSldViewPr>
      <p:cViewPr varScale="1">
        <p:scale>
          <a:sx n="108" d="100"/>
          <a:sy n="108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07/02/2022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4B0B8-854D-4582-98E3-C0F9E9BBAA3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11909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84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981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5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3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19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02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C2396-3FDE-4FF1-8F95-2AA80047D4E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947927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6E9A-93E9-406B-92E6-39BC97E9520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22314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6B57-F146-406A-9154-AD5DD9DD159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7725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5B473-5F01-4E80-9153-CDAA2F350E8D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68931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014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7DCFC-8821-430E-936D-624E62910D8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65396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466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B3F94-8E43-4743-8915-BE391F6388B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662678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696C1-CF44-4027-848C-84009EA3F5F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08932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480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28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mosclm.castillalamancha.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educamosclm.castillalamancha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admision.talavera@jccm.es" TargetMode="External"/><Relationship Id="rId3" Type="http://schemas.openxmlformats.org/officeDocument/2006/relationships/hyperlink" Target="http://www.educa.jccm.es/" TargetMode="External"/><Relationship Id="rId7" Type="http://schemas.openxmlformats.org/officeDocument/2006/relationships/hyperlink" Target="mailto:admision.gu@jccm.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sion.cu@jccm.es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mailto:admision.cr@jccm.es" TargetMode="External"/><Relationship Id="rId10" Type="http://schemas.openxmlformats.org/officeDocument/2006/relationships/hyperlink" Target="mailto:admision.edu@jccm.es" TargetMode="External"/><Relationship Id="rId4" Type="http://schemas.openxmlformats.org/officeDocument/2006/relationships/hyperlink" Target="mailto:admision.ab@jccm.es" TargetMode="External"/><Relationship Id="rId9" Type="http://schemas.openxmlformats.org/officeDocument/2006/relationships/hyperlink" Target="mailto:admision.to@jccm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48864" y="1127813"/>
            <a:ext cx="377991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FAMILIAS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Enseñanzas Obligatorias</a:t>
            </a:r>
            <a:endParaRPr lang="es-E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41143" y="5174124"/>
            <a:ext cx="399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Toda la información del proceso de admisión se encuentra en el </a:t>
            </a:r>
            <a:r>
              <a:rPr lang="es-ES" sz="1600" u="sng" dirty="0" smtClean="0">
                <a:solidFill>
                  <a:srgbClr val="BAF7F8"/>
                </a:solidFill>
              </a:rPr>
              <a:t>Portal de Educación</a:t>
            </a:r>
            <a:r>
              <a:rPr lang="es-ES" sz="1600" dirty="0" smtClean="0">
                <a:solidFill>
                  <a:srgbClr val="BAF7F8"/>
                </a:solidFill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</a:rPr>
              <a:t>educa.jccm.es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Recomendamos visita</a:t>
            </a:r>
            <a:endParaRPr lang="es-ES" sz="1600" dirty="0">
              <a:solidFill>
                <a:srgbClr val="BAF7F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115742"/>
            <a:ext cx="2359152" cy="978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" y="312315"/>
            <a:ext cx="4249691" cy="59492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2655" y="967567"/>
            <a:ext cx="8581226" cy="1090022"/>
          </a:xfrm>
        </p:spPr>
        <p:txBody>
          <a:bodyPr/>
          <a:lstStyle/>
          <a:p>
            <a:pPr algn="l">
              <a:defRPr/>
            </a:pPr>
            <a:r>
              <a:rPr lang="es-ES" altLang="es-ES" sz="1600" b="1" dirty="0" smtClean="0">
                <a:solidFill>
                  <a:srgbClr val="002060"/>
                </a:solidFill>
              </a:rPr>
              <a:t>1.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Existencia de hermanos/as matriculados en el centro y padres, madres, tutores o tutoras legales que trabajen en el mismo. </a:t>
            </a:r>
            <a:r>
              <a:rPr lang="es-ES" altLang="es-ES" sz="1600" b="1" dirty="0" smtClean="0">
                <a:solidFill>
                  <a:srgbClr val="002060"/>
                </a:solidFill>
              </a:rPr>
              <a:t>(Máximo 10 puntos)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52655" y="2022370"/>
            <a:ext cx="8831516" cy="742909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hermanos o hermanas en 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padres, madres, tutores o tutoras legales que trabajen en 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s-ES" altLang="es-E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2704962"/>
            <a:ext cx="8254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s-ES" altLang="es-ES" sz="1600" b="1" u="sng" dirty="0" smtClean="0">
                <a:solidFill>
                  <a:srgbClr val="002060"/>
                </a:solidFill>
                <a:latin typeface="+mj-lt"/>
              </a:rPr>
              <a:t>PROXIMIDAD AL DOMICILIO 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(máximo </a:t>
            </a:r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10 puntos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).</a:t>
            </a:r>
          </a:p>
          <a:p>
            <a:endParaRPr lang="es-ES" sz="1600" dirty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en el área de influencia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laboral, o lugar de trabajo, en el área de influencia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familiar, laboral o lugar de trabajo en área de influencia limítrofes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5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Otras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áreas de influencia dentro del mismo municipio: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Otros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municipios con centro escolar sostenido con fondos públicos: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En ningún caso se 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pueden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sumar los puntos del domicilio laboral con los correspondientes al domicilio familiar. </a:t>
            </a:r>
          </a:p>
          <a:p>
            <a:pPr algn="ctr" eaLnBrk="1" hangingPunct="1"/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Ambos criterios no son excluyentes entre sí (pueden ser alegados los dos), el sistema opta por el criterio más favorable para el 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interesado/a en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cada caso.</a:t>
            </a:r>
          </a:p>
          <a:p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935913" y="321236"/>
            <a:ext cx="6907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 dirty="0" smtClean="0"/>
              <a:t>CRITERIOS DE BAREMACIÓN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212">
            <a:off x="8263665" y="184565"/>
            <a:ext cx="682505" cy="96516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75770" y="484089"/>
            <a:ext cx="8516710" cy="83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altLang="es-ES" sz="1600" b="1" dirty="0" smtClean="0">
                <a:solidFill>
                  <a:srgbClr val="002060"/>
                </a:solidFill>
              </a:rPr>
              <a:t>3.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discapacidad igual o superior al 33% en el alumno/a, en algunos de sus padres, madres, tutores/as legales, hermanos/as</a:t>
            </a:r>
            <a:r>
              <a:rPr lang="es-ES" altLang="es-ES" sz="1600" b="1" dirty="0" smtClean="0">
                <a:solidFill>
                  <a:srgbClr val="002060"/>
                </a:solidFill>
              </a:rPr>
              <a:t>. (Máximo 3 puntos).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98391" y="1163175"/>
            <a:ext cx="8361241" cy="1366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el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puntos.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sus padres, madres,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tutores/as legales 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del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puntos.</a:t>
            </a:r>
            <a:endParaRPr 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los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hermanos/as del 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punto.</a:t>
            </a:r>
            <a:endParaRPr lang="es-ES" alt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770" y="2543203"/>
            <a:ext cx="8495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es-ES" altLang="es-ES" sz="1600" b="1" u="sng" dirty="0" smtClean="0">
                <a:solidFill>
                  <a:srgbClr val="002060"/>
                </a:solidFill>
                <a:latin typeface="+mj-lt"/>
              </a:rPr>
              <a:t>CONDICIÓN LEGAL DE FAMILIA NUMEROSA.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(máximo 2 puntos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es-ES" sz="16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5255" y="2969209"/>
            <a:ext cx="7886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especial: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general: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punto.</a:t>
            </a:r>
            <a:endParaRPr lang="es-ES" alt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7906955" y="5391305"/>
            <a:ext cx="730298" cy="1032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5255" y="3741264"/>
            <a:ext cx="8280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5. </a:t>
            </a:r>
            <a:r>
              <a:rPr lang="es-ES" altLang="es-ES" sz="1600" b="1" u="sng" dirty="0">
                <a:solidFill>
                  <a:srgbClr val="002060"/>
                </a:solidFill>
              </a:rPr>
              <a:t>CONDICIÓN LEGAL DE FAMILIA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MONOPARENTAL</a:t>
            </a:r>
            <a:r>
              <a:rPr lang="es-ES" altLang="es-ES" sz="1600" b="1" u="sng" dirty="0">
                <a:solidFill>
                  <a:srgbClr val="002060"/>
                </a:solidFill>
              </a:rPr>
              <a:t>:</a:t>
            </a:r>
            <a:r>
              <a:rPr lang="es-ES" altLang="es-ES" sz="1600" b="1" dirty="0">
                <a:solidFill>
                  <a:srgbClr val="002060"/>
                </a:solidFill>
              </a:rPr>
              <a:t>  2 puntos.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375770" y="4301366"/>
            <a:ext cx="639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6. </a:t>
            </a:r>
            <a:r>
              <a:rPr lang="es-ES" altLang="es-ES" sz="1600" b="1" u="sng" dirty="0">
                <a:solidFill>
                  <a:srgbClr val="002060"/>
                </a:solidFill>
              </a:rPr>
              <a:t>ALUMNADO NACIDO DE PARTO MÚLTIPLE:</a:t>
            </a:r>
            <a:r>
              <a:rPr lang="es-ES" altLang="es-ES" sz="1600" b="1" dirty="0">
                <a:solidFill>
                  <a:srgbClr val="002060"/>
                </a:solidFill>
              </a:rPr>
              <a:t>  2 puntos.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7529" y="4949180"/>
            <a:ext cx="7957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7. </a:t>
            </a:r>
            <a:r>
              <a:rPr lang="es-ES" altLang="es-ES" sz="1600" b="1" u="sng" dirty="0">
                <a:solidFill>
                  <a:srgbClr val="002060"/>
                </a:solidFill>
              </a:rPr>
              <a:t>SITUACIÓN DE ACOGIMIENTO FAMILIAR DEL ALUMNO/A</a:t>
            </a:r>
            <a:r>
              <a:rPr lang="es-ES" altLang="es-ES" sz="1600" b="1" dirty="0">
                <a:solidFill>
                  <a:srgbClr val="002060"/>
                </a:solidFill>
              </a:rPr>
              <a:t>: 2 puntos.</a:t>
            </a:r>
            <a:endParaRPr lang="es-ES" sz="1600" dirty="0"/>
          </a:p>
        </p:txBody>
      </p:sp>
      <p:sp>
        <p:nvSpPr>
          <p:cNvPr id="10" name="Rectángulo 9"/>
          <p:cNvSpPr/>
          <p:nvPr/>
        </p:nvSpPr>
        <p:spPr>
          <a:xfrm>
            <a:off x="385255" y="5499427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 smtClean="0">
                <a:solidFill>
                  <a:srgbClr val="002060"/>
                </a:solidFill>
              </a:rPr>
              <a:t>8.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VÍCTIMA </a:t>
            </a:r>
            <a:r>
              <a:rPr lang="es-ES" altLang="es-ES" sz="1600" b="1" u="sng" dirty="0">
                <a:solidFill>
                  <a:srgbClr val="002060"/>
                </a:solidFill>
              </a:rPr>
              <a:t>DE VIOLENCIA DE GÉNERO O DE  TERRORISMO</a:t>
            </a:r>
            <a:r>
              <a:rPr lang="es-ES" altLang="es-ES" sz="1600" b="1" dirty="0">
                <a:solidFill>
                  <a:srgbClr val="002060"/>
                </a:solidFill>
              </a:rPr>
              <a:t>: 2 puntos.</a:t>
            </a:r>
            <a:endParaRPr lang="es-ES" sz="16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Rectangle 7"/>
          <p:cNvSpPr>
            <a:spLocks noGrp="1"/>
          </p:cNvSpPr>
          <p:nvPr>
            <p:ph type="title"/>
          </p:nvPr>
        </p:nvSpPr>
        <p:spPr>
          <a:xfrm>
            <a:off x="299501" y="156502"/>
            <a:ext cx="8591872" cy="58092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2400" dirty="0"/>
              <a:t/>
            </a:r>
            <a:br>
              <a:rPr lang="es-ES" sz="2400" dirty="0"/>
            </a:br>
            <a:r>
              <a:rPr lang="es-ES" altLang="es-ES" sz="2400" b="1" u="sng" dirty="0" smtClean="0">
                <a:solidFill>
                  <a:srgbClr val="002060"/>
                </a:solidFill>
              </a:rPr>
              <a:t/>
            </a:r>
            <a:br>
              <a:rPr lang="es-ES" altLang="es-ES" sz="2400" b="1" u="sng" dirty="0" smtClean="0">
                <a:solidFill>
                  <a:srgbClr val="002060"/>
                </a:solidFill>
              </a:rPr>
            </a:br>
            <a:r>
              <a:rPr lang="es-ES" altLang="es-ES" sz="2200" b="1" dirty="0" smtClean="0">
                <a:solidFill>
                  <a:srgbClr val="002060"/>
                </a:solidFill>
              </a:rPr>
              <a:t>9. </a:t>
            </a:r>
            <a:r>
              <a:rPr lang="es-ES" altLang="es-ES" sz="2200" b="1" u="sng" dirty="0" smtClean="0">
                <a:solidFill>
                  <a:srgbClr val="002060"/>
                </a:solidFill>
              </a:rPr>
              <a:t>Rentas anuales de la unidad familiar</a:t>
            </a:r>
            <a:r>
              <a:rPr lang="es-ES" altLang="es-ES" sz="2200" b="1" dirty="0" smtClean="0">
                <a:solidFill>
                  <a:srgbClr val="002060"/>
                </a:solidFill>
              </a:rPr>
              <a:t> (máximo 1 punto).</a:t>
            </a:r>
          </a:p>
        </p:txBody>
      </p:sp>
      <p:sp>
        <p:nvSpPr>
          <p:cNvPr id="6" name="5 Elipse"/>
          <p:cNvSpPr/>
          <p:nvPr/>
        </p:nvSpPr>
        <p:spPr>
          <a:xfrm>
            <a:off x="467544" y="2420888"/>
            <a:ext cx="8064896" cy="318616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han presentado Declaración de la Renta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Suma de las  casillas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435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(Base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imponible general) y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460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(Base imponible del ahorro).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no se ha presentado Declaración de la Renta en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Se realizarán las siguientes operaciones en las cuantías imputadas en el Certificado Tributario de IRPF de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2020,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expedido por la Agencia Tributaria: </a:t>
            </a:r>
            <a:r>
              <a:rPr lang="es-ES" sz="16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Rendimentos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íntegros del trabajo + Rendimientos del capital mobiliario + Ganancias patrimoniales sometidas a retención - Gastos deducibles de estos rendimientos conforme a la normativa tributaria.</a:t>
            </a:r>
          </a:p>
          <a:p>
            <a:pPr algn="ctr" eaLnBrk="1" hangingPunct="1">
              <a:defRPr/>
            </a:pPr>
            <a:endParaRPr lang="es-ES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67782" y="1196752"/>
            <a:ext cx="87482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igual o inferior al IPREM 2020 (</a:t>
            </a:r>
            <a:r>
              <a:rPr lang="es-ES" altLang="es-ES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7.519,59 €/año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no superen el doble del IPREM 2020 (</a:t>
            </a:r>
            <a:r>
              <a:rPr lang="es-ES" altLang="es-ES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15,039,18 </a:t>
            </a:r>
            <a:r>
              <a:rPr lang="es-ES" altLang="es-ES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€/año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):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0,5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superior al doble del IPREM 2020: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7904226" y="5261118"/>
            <a:ext cx="842382" cy="11912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5536" y="570266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El anexo de miembros computables aparece en la solicitud y deberá ser completado en caso de marcar el criterio de Renta.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99592" y="425404"/>
            <a:ext cx="7443866" cy="720079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altLang="es-ES" sz="3600" b="1" dirty="0" smtClean="0">
                <a:solidFill>
                  <a:srgbClr val="002060"/>
                </a:solidFill>
              </a:rPr>
              <a:t>CRITERIOS DE DESEMPATE</a:t>
            </a:r>
            <a:r>
              <a:rPr lang="es-ES" altLang="es-ES" sz="4800" b="1" dirty="0" smtClean="0">
                <a:solidFill>
                  <a:srgbClr val="002060"/>
                </a:solidFill>
              </a:rPr>
              <a:t/>
            </a:r>
            <a:br>
              <a:rPr lang="es-ES" altLang="es-ES" sz="4800" b="1" dirty="0" smtClean="0">
                <a:solidFill>
                  <a:srgbClr val="002060"/>
                </a:solidFill>
              </a:rPr>
            </a:br>
            <a:endParaRPr lang="es-ES" altLang="es-ES" sz="2200" b="1" dirty="0" smtClean="0">
              <a:solidFill>
                <a:srgbClr val="002060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07505" y="1145483"/>
            <a:ext cx="9034620" cy="52105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IGUALDAD DE PUNTOS EL LISTADO SE ORDENA POR:</a:t>
            </a:r>
            <a:endParaRPr lang="es-ES" altLang="es-ES" sz="2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1º - Hermanos/as matriculados en el centro.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MAYOR PUNTUACIÓN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2º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Proximidad al centro del domicilio familiar, o del lugar de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trabajo.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Existencia de padres, madres, tutores o tutoras legales que trabajen en el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Discapacidad en el alumno, alumna, padres, madres, tutores o tutoras legales, hermanos 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hermanas.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Situación de acogimiento familiar del alumno 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de víctima de violencia de género o de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terrorismo.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Alumnado nacido en parto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múltiple.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legal de familia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numerosa.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legal de familia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monoparental.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Rentas anuales de la unidad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familiar.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	Si sigue habiendo empate - Número aleatorio de solicitud mediante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altLang="es-ES" sz="33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sorteo que se celebrará el </a:t>
            </a:r>
            <a:r>
              <a:rPr lang="es-ES" altLang="es-ES" sz="33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25 </a:t>
            </a:r>
            <a:r>
              <a:rPr lang="es-ES" altLang="es-ES" sz="33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abril de </a:t>
            </a:r>
            <a:r>
              <a:rPr lang="es-ES" altLang="es-ES" sz="33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2022</a:t>
            </a:r>
            <a:endParaRPr lang="es-ES" altLang="es-ES" sz="33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202442" y="5380348"/>
            <a:ext cx="634556" cy="89735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" y="2092020"/>
            <a:ext cx="8496618" cy="4680519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>
          <a:xfrm rot="510224" flipH="1">
            <a:off x="8036322" y="2533457"/>
            <a:ext cx="157047" cy="35440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67469" y="4488794"/>
            <a:ext cx="123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1. Marcamos el/los motivos por los que realizamos la reclamación.</a:t>
            </a:r>
            <a:endParaRPr lang="es-ES" sz="900" b="1" dirty="0"/>
          </a:p>
        </p:txBody>
      </p:sp>
      <p:sp>
        <p:nvSpPr>
          <p:cNvPr id="18" name="Abrir llave 17"/>
          <p:cNvSpPr/>
          <p:nvPr/>
        </p:nvSpPr>
        <p:spPr>
          <a:xfrm>
            <a:off x="1974598" y="4305465"/>
            <a:ext cx="259531" cy="1186337"/>
          </a:xfrm>
          <a:prstGeom prst="lef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5860877" y="4335837"/>
            <a:ext cx="216024" cy="88295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199114" y="43194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2. Si lo deseamos adjuntamos documentos relacionados con cada motivo reclamado.</a:t>
            </a:r>
            <a:endParaRPr lang="es-ES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96136" y="458112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72926" y="5351814"/>
            <a:ext cx="16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3. Al finalizar pinchamos “aceptar”.</a:t>
            </a:r>
            <a:endParaRPr lang="es-ES" sz="9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7470" y="193828"/>
            <a:ext cx="690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+mj-lt"/>
              </a:rPr>
              <a:t>RECLAMACIONES</a:t>
            </a:r>
            <a:endParaRPr lang="es-ES" sz="3200" b="1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168690"/>
            <a:ext cx="69681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Del 23 de abril al 27 de </a:t>
            </a:r>
            <a:r>
              <a:rPr lang="es-ES" b="1" dirty="0" smtClean="0">
                <a:solidFill>
                  <a:srgbClr val="FF0000"/>
                </a:solidFill>
              </a:rPr>
              <a:t>abril</a:t>
            </a:r>
            <a:r>
              <a:rPr lang="es-ES" sz="1800" b="1" dirty="0" smtClean="0">
                <a:solidFill>
                  <a:srgbClr val="FF0000"/>
                </a:solidFill>
              </a:rPr>
              <a:t> – Baremo provisional</a:t>
            </a:r>
          </a:p>
          <a:p>
            <a:r>
              <a:rPr lang="es-ES" sz="1800" b="1" dirty="0" smtClean="0">
                <a:solidFill>
                  <a:srgbClr val="FF0000"/>
                </a:solidFill>
              </a:rPr>
              <a:t>Del 26 de mayo al 30 de mayo – Asignación provisional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5696" y="688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1400" b="1" u="sng" dirty="0" smtClean="0">
                <a:solidFill>
                  <a:srgbClr val="FFC000"/>
                </a:solidFill>
              </a:rPr>
              <a:t>educamosclm.castillalamancha.es</a:t>
            </a:r>
            <a:endParaRPr lang="es-ES" altLang="es-ES" sz="1400" b="1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64" y="397177"/>
            <a:ext cx="769077" cy="1087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03" y="2683494"/>
            <a:ext cx="49149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83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449" y="3729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RENUNCIA AL PROCESO DE ADMISIÓN</a:t>
            </a:r>
            <a:endParaRPr kumimoji="0" lang="es-ES" altLang="es-E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2622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 26 de mayo</a:t>
            </a:r>
            <a:r>
              <a:rPr kumimoji="0" lang="es-ES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al</a:t>
            </a: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de junio </a:t>
            </a:r>
            <a:endParaRPr kumimoji="0" lang="es-ES" sz="4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787" y="1094937"/>
            <a:ext cx="820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Alumnado que realizó la solicitud de admisión en febrero y solicita renunciar 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todo el proceso.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2649" y="88055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educamosclm.castillalamancha.es</a:t>
            </a:r>
            <a:endParaRPr kumimoji="0" lang="es-ES" altLang="es-E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97"/>
            <a:ext cx="5904656" cy="2763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95536" y="5792124"/>
            <a:ext cx="744125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renuncia la deben realizar los dos progenitores o tutores legales excepto declaraciones responsables y mayores de edad.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014230" y="4393969"/>
            <a:ext cx="794182" cy="11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1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3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75656" y="338825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2800" b="1" dirty="0" smtClean="0">
                <a:latin typeface="+mj-lt"/>
              </a:rPr>
              <a:t>VACANTES RESULTANTES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5515" y="172218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 smtClean="0"/>
              <a:t>Solicite </a:t>
            </a:r>
            <a:r>
              <a:rPr lang="es-ES" b="1" dirty="0"/>
              <a:t>mejorar la opción adjudicada.</a:t>
            </a:r>
            <a:endParaRPr lang="es-ES" altLang="es-ES" b="1" dirty="0">
              <a:latin typeface="Arial Narrow" panose="020B0606020202030204" pitchFamily="34" charset="0"/>
            </a:endParaRP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/>
              <a:t>Hermanos o hermanas que se escolaricen por primera vez en la localidad y soliciten ser agrupados en un centro. 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 smtClean="0"/>
              <a:t>No </a:t>
            </a:r>
            <a:r>
              <a:rPr lang="es-ES" b="1" dirty="0"/>
              <a:t>hubieran obtenido plaza en </a:t>
            </a:r>
            <a:r>
              <a:rPr lang="es-ES" b="1" dirty="0" smtClean="0"/>
              <a:t>ningún </a:t>
            </a:r>
            <a:r>
              <a:rPr lang="es-ES" b="1" dirty="0"/>
              <a:t>centro de su </a:t>
            </a:r>
            <a:r>
              <a:rPr lang="es-ES" b="1" dirty="0" smtClean="0"/>
              <a:t>elección.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0" y="2908406"/>
            <a:ext cx="8568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Solicitudes del 30 de junio </a:t>
            </a: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 </a:t>
            </a:r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 </a:t>
            </a: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julio </a:t>
            </a:r>
          </a:p>
          <a:p>
            <a:pPr algn="ctr"/>
            <a:r>
              <a:rPr lang="es-ES" sz="1800" b="1" u="sng" dirty="0" smtClean="0">
                <a:solidFill>
                  <a:srgbClr val="FFFF00"/>
                </a:solidFill>
                <a:hlinkClick r:id="rId3"/>
              </a:rPr>
              <a:t>educamosclm.castillalamancha.es</a:t>
            </a:r>
            <a:endParaRPr lang="es-ES" altLang="es-ES" sz="18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es-E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El </a:t>
            </a:r>
            <a:r>
              <a:rPr lang="es-ES" sz="1600" b="1" dirty="0">
                <a:solidFill>
                  <a:srgbClr val="FFFF00"/>
                </a:solidFill>
              </a:rPr>
              <a:t>alumnado que, pudiendo </a:t>
            </a:r>
            <a:r>
              <a:rPr lang="es-ES" sz="1600" b="1" dirty="0" smtClean="0">
                <a:solidFill>
                  <a:srgbClr val="FFFF00"/>
                </a:solidFill>
              </a:rPr>
              <a:t>optar </a:t>
            </a:r>
            <a:r>
              <a:rPr lang="es-ES" sz="1600" b="1" dirty="0">
                <a:solidFill>
                  <a:srgbClr val="FFFF00"/>
                </a:solidFill>
              </a:rPr>
              <a:t>a la oferta de vacantes resultantes </a:t>
            </a:r>
            <a:r>
              <a:rPr lang="es-ES" sz="1600" b="1" u="sng" dirty="0" smtClean="0">
                <a:solidFill>
                  <a:srgbClr val="FFFF00"/>
                </a:solidFill>
              </a:rPr>
              <a:t>NO realice </a:t>
            </a:r>
            <a:r>
              <a:rPr lang="es-ES" sz="1600" b="1" u="sng" dirty="0">
                <a:solidFill>
                  <a:srgbClr val="FFFF00"/>
                </a:solidFill>
              </a:rPr>
              <a:t>la solicitud en plazo, </a:t>
            </a:r>
            <a:r>
              <a:rPr lang="es-ES" sz="1600" b="1" u="sng" dirty="0" smtClean="0">
                <a:solidFill>
                  <a:srgbClr val="FFFF00"/>
                </a:solidFill>
              </a:rPr>
              <a:t>NO </a:t>
            </a:r>
            <a:r>
              <a:rPr lang="es-ES" sz="1600" b="1" u="sng" dirty="0">
                <a:solidFill>
                  <a:srgbClr val="FFFF00"/>
                </a:solidFill>
              </a:rPr>
              <a:t>participará en este proceso </a:t>
            </a:r>
            <a:r>
              <a:rPr lang="es-ES" sz="1600" b="1" dirty="0">
                <a:solidFill>
                  <a:srgbClr val="FFFF00"/>
                </a:solidFill>
              </a:rPr>
              <a:t>y permanecerá en </a:t>
            </a:r>
            <a:r>
              <a:rPr lang="es-ES" sz="1600" b="1" dirty="0" smtClean="0">
                <a:solidFill>
                  <a:srgbClr val="FFFF00"/>
                </a:solidFill>
              </a:rPr>
              <a:t>el centro adjudicado </a:t>
            </a:r>
            <a:r>
              <a:rPr lang="es-ES" sz="1600" b="1" dirty="0">
                <a:solidFill>
                  <a:srgbClr val="FFFF00"/>
                </a:solidFill>
              </a:rPr>
              <a:t>en la </a:t>
            </a:r>
            <a:r>
              <a:rPr lang="es-ES" sz="1600" b="1" dirty="0" smtClean="0">
                <a:solidFill>
                  <a:srgbClr val="FFFF00"/>
                </a:solidFill>
              </a:rPr>
              <a:t>asignación definitiva.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99692" y="4793843"/>
            <a:ext cx="55446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chemeClr val="tx2">
                    <a:lumMod val="75000"/>
                  </a:schemeClr>
                </a:solidFill>
              </a:rPr>
              <a:t>Adjudicación – 21 de julio</a:t>
            </a:r>
          </a:p>
          <a:p>
            <a:pPr algn="ctr"/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</a:rPr>
              <a:t>Matrícula 1 y 2 de septiembre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281710" y="5655896"/>
            <a:ext cx="513534" cy="726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798858"/>
            <a:ext cx="8389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b="1" dirty="0">
                <a:solidFill>
                  <a:srgbClr val="FFFF00"/>
                </a:solidFill>
              </a:rPr>
              <a:t>Oferta de vacantes resultantes </a:t>
            </a:r>
            <a:r>
              <a:rPr lang="es-ES" altLang="es-ES" b="1" dirty="0">
                <a:solidFill>
                  <a:srgbClr val="002060"/>
                </a:solidFill>
              </a:rPr>
              <a:t>–  </a:t>
            </a:r>
            <a:r>
              <a:rPr lang="es-ES" altLang="es-ES" b="1" u="sng" dirty="0">
                <a:solidFill>
                  <a:srgbClr val="002060"/>
                </a:solidFill>
              </a:rPr>
              <a:t>sólo para el alumnado que ha participado en el proceso de admisión, incluidos los alumnos/as de Inclusión Educativa y</a:t>
            </a:r>
            <a:r>
              <a:rPr lang="es-ES" altLang="es-ES" b="1" dirty="0">
                <a:solidFill>
                  <a:srgbClr val="002060"/>
                </a:solidFill>
              </a:rPr>
              <a:t>:</a:t>
            </a:r>
            <a:endParaRPr lang="es-ES" altLang="es-ES" b="1" u="sng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2148" y="5719524"/>
            <a:ext cx="77534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</a:rPr>
              <a:t>A partir </a:t>
            </a:r>
            <a:r>
              <a:rPr lang="es-ES" dirty="0" smtClean="0">
                <a:solidFill>
                  <a:srgbClr val="C00000"/>
                </a:solidFill>
              </a:rPr>
              <a:t>esta asignación de vacantes </a:t>
            </a:r>
            <a:r>
              <a:rPr lang="es-ES" dirty="0">
                <a:solidFill>
                  <a:srgbClr val="C00000"/>
                </a:solidFill>
              </a:rPr>
              <a:t>resultantes queda concluido el proceso de admisión y </a:t>
            </a:r>
            <a:r>
              <a:rPr lang="es-ES" b="1" dirty="0" smtClean="0">
                <a:solidFill>
                  <a:srgbClr val="C00000"/>
                </a:solidFill>
              </a:rPr>
              <a:t>todas las vacantes NO adjudicadas y las </a:t>
            </a:r>
            <a:r>
              <a:rPr lang="es-ES" b="1" dirty="0">
                <a:solidFill>
                  <a:srgbClr val="C00000"/>
                </a:solidFill>
              </a:rPr>
              <a:t>que se generen, serán </a:t>
            </a:r>
            <a:r>
              <a:rPr lang="es-ES" b="1" dirty="0" smtClean="0">
                <a:solidFill>
                  <a:srgbClr val="C00000"/>
                </a:solidFill>
              </a:rPr>
              <a:t>ofertadas en el plazo extraordinario.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29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Esquina doblada 8"/>
          <p:cNvSpPr>
            <a:spLocks noChangeArrowheads="1"/>
          </p:cNvSpPr>
          <p:nvPr/>
        </p:nvSpPr>
        <p:spPr bwMode="auto">
          <a:xfrm>
            <a:off x="120605" y="3501007"/>
            <a:ext cx="8899039" cy="3240361"/>
          </a:xfrm>
          <a:prstGeom prst="foldedCorner">
            <a:avLst>
              <a:gd name="adj" fmla="val 12500"/>
            </a:avLst>
          </a:prstGeom>
          <a:solidFill>
            <a:srgbClr val="E7E6E6"/>
          </a:solidFill>
          <a:ln w="317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¡MUY IMPORTANTE! </a:t>
            </a:r>
            <a:endParaRPr lang="es-E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MATRICULACIÓN 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PLAZOS ESTABLECIDOS</a:t>
            </a:r>
            <a:r>
              <a:rPr 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OBLIGATORIA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 EXCEPCIÓN.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ALUMNO/A QUE NO SE MATRICULE EN ESTOS PLAZOS,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PERDERÁ LA PLAZA ADJUDICADA,</a:t>
            </a: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OFERTÁNDOSE COMO VACANTE RESULTANTE O A SOLICITANTES DE PLAZO EXTRAORDINARIO.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800" dirty="0"/>
          </a:p>
          <a:p>
            <a:pPr algn="ctr">
              <a:spcAft>
                <a:spcPts val="0"/>
              </a:spcAft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PRE-MATRÍCULA o recogida de información de elección de materias que se realiza en los centros hacia finales de mayo/junio, 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s-ES" sz="1800" b="1" u="sng" dirty="0">
                <a:solidFill>
                  <a:schemeClr val="accent6">
                    <a:lumMod val="50000"/>
                  </a:schemeClr>
                </a:solidFill>
              </a:rPr>
              <a:t>ES UNA MATRÍCULA OFICIAL.  </a:t>
            </a:r>
          </a:p>
          <a:p>
            <a:pPr algn="ctr">
              <a:spcAft>
                <a:spcPts val="0"/>
              </a:spcAft>
            </a:pPr>
            <a:r>
              <a:rPr lang="es-E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1001865"/>
            <a:ext cx="85605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600" b="1" dirty="0">
                <a:solidFill>
                  <a:srgbClr val="002060"/>
                </a:solidFill>
                <a:ea typeface="Calibri" panose="020F0502020204030204" pitchFamily="34" charset="0"/>
              </a:rPr>
              <a:t>Todo el alumnado que haya obtenido un puesto escolar en el presente proceso de admisión, deberá formalizar la matrícula </a:t>
            </a:r>
            <a:r>
              <a:rPr lang="es-ES" sz="1600" b="1" u="sng" dirty="0">
                <a:solidFill>
                  <a:srgbClr val="002060"/>
                </a:solidFill>
                <a:ea typeface="Calibri" panose="020F0502020204030204" pitchFamily="34" charset="0"/>
              </a:rPr>
              <a:t>en el centro en el que haya sido asignado o a través de la plataforma </a:t>
            </a:r>
            <a:r>
              <a:rPr lang="es-ES" sz="16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EducamosCLM</a:t>
            </a:r>
            <a:r>
              <a:rPr lang="es-ES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  <a:hlinkClick r:id="rId4"/>
              </a:rPr>
              <a:t>educamosclm.castillalamancha.es</a:t>
            </a:r>
            <a:endParaRPr lang="es-ES" sz="1600" b="1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C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Infantil y Primaria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del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30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junio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al 6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julio de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2021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ESO</a:t>
            </a:r>
            <a:r>
              <a:rPr lang="es-ES" sz="1600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del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30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junio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al 8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julio de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2021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Proceso de vacantes resultantes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1 y 2 de septiembre</a:t>
            </a:r>
            <a:endParaRPr lang="es-ES" sz="1600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89795" y="225456"/>
            <a:ext cx="403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 dirty="0" smtClean="0"/>
              <a:t>MATRICULACIÓN</a:t>
            </a:r>
            <a:endParaRPr lang="es-E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836">
            <a:off x="8391964" y="201196"/>
            <a:ext cx="491356" cy="69485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533401" y="4301070"/>
            <a:ext cx="5478760" cy="19473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1" y="2492896"/>
            <a:ext cx="2598440" cy="1808174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2711" y="1114004"/>
            <a:ext cx="8910228" cy="47525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67544" y="1412776"/>
            <a:ext cx="828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algn="just">
              <a:spcAft>
                <a:spcPts val="0"/>
              </a:spcAft>
            </a:pP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 TIENE UN </a:t>
            </a:r>
            <a:r>
              <a:rPr lang="es-ES" sz="2800" b="1" u="sng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PROBLEMA DE TIPO TÉCNICO</a:t>
            </a: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CON LA PLATAFORMA EDUCAMOSCLM, HA DE ENVIAR UN CORREO ELECTRÓNICO A </a:t>
            </a:r>
            <a:endParaRPr lang="es-ES" sz="2800" dirty="0" smtClean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ctr">
              <a:spcAft>
                <a:spcPts val="0"/>
              </a:spcAft>
            </a:pPr>
            <a:r>
              <a:rPr lang="es-ES" sz="3200" u="sng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educamosclm@jccm.es</a:t>
            </a:r>
          </a:p>
          <a:p>
            <a:pPr marR="27940">
              <a:spcAft>
                <a:spcPts val="0"/>
              </a:spcAft>
            </a:pPr>
            <a:endParaRPr lang="es-ES" sz="2800" u="sng" dirty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just">
              <a:spcAft>
                <a:spcPts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INDIQUE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NOMBRE Y APELLIDOS, DNI, Y DATOS COMPLETOS DEL PROBLEMA QUE TIENE (NOMBRE COMPLETO DEL ALUMNO, CURSO SOLICITADO, ETC). CUANTOS MÁS </a:t>
            </a: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DATOS,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MEJOR PARA QUE LE PODAMOS ATENDER SIN VOLVER A PEDIRLE INFORMACIÓN.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32">
            <a:off x="8227821" y="160322"/>
            <a:ext cx="515475" cy="7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74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8729" y="870476"/>
            <a:ext cx="885653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1" indent="-4572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 </a:t>
            </a: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educa.jccm.es</a:t>
            </a:r>
            <a:endParaRPr lang="es-ES" altLang="es-ES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las familias. </a:t>
            </a:r>
            <a:endParaRPr lang="es-ES" altLang="es-ES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Video – tutoriales (solicitudes, matriculación, reclamaciones, renuncias…)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Preguntas frecuentes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Oferta educativa</a:t>
            </a: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Correos electrónicos - Delegaciones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Albacete: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admision.ab@jccm.es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967 596 329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Ciudad Real: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admision.cr@jccm.es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926 279 299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Cuenca: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admision.cu@jccm.es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969 177 747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Guadalajara: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admision.gu@jccm.es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949 887 928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Talavera: 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8"/>
              </a:rPr>
              <a:t>admision.talavera@jccm.es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925 330 </a:t>
            </a: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200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Toledo: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admision.to@jccm.es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925 286 500</a:t>
            </a:r>
            <a:endParaRPr lang="es-ES" altLang="es-ES" sz="1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admision.edu@jccm.es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925 247 400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		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endParaRPr lang="es-ES" altLang="es-ES" sz="1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Teléfonos de información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353">
            <a:off x="7072472" y="3276259"/>
            <a:ext cx="1556702" cy="220141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7337" y="1645654"/>
            <a:ext cx="8675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Decreto 126/2021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28 de diciembre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(DOCM de 10 de enero de 2022).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231900" y="404664"/>
            <a:ext cx="4753224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NORMATIVA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465" y="2998627"/>
            <a:ext cx="856932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Resolución</a:t>
            </a:r>
            <a:r>
              <a:rPr kumimoji="0" lang="es-ES" altLang="es-ES" sz="2400" b="0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lang="es-ES" altLang="es-ES" sz="2400" b="1" strike="sngStrike" dirty="0" smtClean="0"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kumimoji="0" lang="es-ES" altLang="es-ES" sz="2400" b="1" i="0" u="none" strike="sng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de enero </a:t>
            </a: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1" i="0" u="none" strike="sng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2022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por la que se publica la convocatoria de admisión de alumnado para el curso </a:t>
            </a:r>
            <a:r>
              <a:rPr kumimoji="0" lang="es-ES" alt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2022/23</a:t>
            </a:r>
            <a:r>
              <a:rPr kumimoji="0" lang="es-ES" altLang="es-E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para </a:t>
            </a:r>
            <a:r>
              <a:rPr kumimoji="0" lang="es-ES" altLang="es-E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ENSEÑANZAS OBLIGATORIAS</a:t>
            </a: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Calendario de admisión, procesos y documentos a aportar en los criterios de baremo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Resoluciones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Provinciales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cada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Delegación Provincial.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	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Áreas </a:t>
            </a: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influencia</a:t>
            </a:r>
            <a:r>
              <a:rPr kumimoji="0" lang="es-ES" alt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centros adscritos</a:t>
            </a:r>
            <a:r>
              <a:rPr kumimoji="0" lang="es-ES" alt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y 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vacantes provisionales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s-ES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Publicaciones Provinciales y toda la información del proceso en el 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Portal de Educación: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educa.jccm.es</a:t>
            </a:r>
            <a:endParaRPr kumimoji="0" lang="es-ES" alt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69256" y="200084"/>
            <a:ext cx="607741" cy="8594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7818" y="2167630"/>
            <a:ext cx="8202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Orden </a:t>
            </a:r>
            <a:r>
              <a:rPr lang="es-ES" altLang="es-ES" sz="2400" b="1" dirty="0" smtClean="0">
                <a:latin typeface="Arial Narrow" panose="020B0606020202030204" pitchFamily="34" charset="0"/>
                <a:cs typeface="Times New Roman" pitchFamily="18" charset="0"/>
              </a:rPr>
              <a:t>12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/2022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18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enero (DOCM 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enero)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desarrollo del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Decreto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3898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chemeClr val="bg1"/>
                </a:solidFill>
                <a:latin typeface="+mn-lt"/>
              </a:rPr>
              <a:t>Muchas 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340"/>
            <a:ext cx="450687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5616" y="116632"/>
            <a:ext cx="662473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CALENDARIO DE ADMISIÓN - FAMILIAS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36">
            <a:off x="8402183" y="5859590"/>
            <a:ext cx="510525" cy="7219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40" y="633374"/>
            <a:ext cx="7277887" cy="60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51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403022"/>
            <a:ext cx="79817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MUY IMPORTANTE - NOVEDADES EN EL PROCESO DE ADMISIÓN 2022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6601" y="1441075"/>
            <a:ext cx="8234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1.- Adecuación a la </a:t>
            </a:r>
            <a:r>
              <a:rPr lang="es-ES" sz="1600" i="1" dirty="0" smtClean="0"/>
              <a:t>Ley </a:t>
            </a:r>
            <a:r>
              <a:rPr lang="es-ES" sz="1600" i="1" dirty="0"/>
              <a:t>Orgánica 3/2020, de 29 de diciembre, por la que se modifica la Ley Orgánica 2/2006, de 3 de mayo, de Educación</a:t>
            </a:r>
            <a:r>
              <a:rPr lang="es-ES" sz="1600" i="1" dirty="0" smtClean="0"/>
              <a:t>. </a:t>
            </a:r>
            <a:r>
              <a:rPr lang="es-ES" sz="1600" b="1" i="1" dirty="0" smtClean="0">
                <a:solidFill>
                  <a:srgbClr val="FFFF00"/>
                </a:solidFill>
              </a:rPr>
              <a:t>LOMLOE</a:t>
            </a:r>
          </a:p>
          <a:p>
            <a:pPr algn="just"/>
            <a:endParaRPr lang="es-ES" sz="1600" b="1" i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Se añaden 3 nuevos criterios al baremo:</a:t>
            </a:r>
          </a:p>
          <a:p>
            <a:pPr lvl="1"/>
            <a:endParaRPr lang="es-ES" sz="1600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Familia Monoparental.</a:t>
            </a:r>
          </a:p>
          <a:p>
            <a:pPr lvl="2"/>
            <a:endParaRPr lang="es-ES" sz="1600" b="1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Alumnado nacido de parto múltiple.</a:t>
            </a:r>
          </a:p>
          <a:p>
            <a:pPr lvl="2"/>
            <a:endParaRPr lang="es-ES" sz="1600" b="1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Condición de víctima de violencia de género o de terrorismo.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1977" y="4437112"/>
            <a:ext cx="823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2</a:t>
            </a:r>
            <a:r>
              <a:rPr lang="es-ES" sz="1600" dirty="0" smtClean="0"/>
              <a:t>. - </a:t>
            </a:r>
            <a:r>
              <a:rPr lang="es-ES" sz="1600" b="1" dirty="0">
                <a:solidFill>
                  <a:srgbClr val="FFFF00"/>
                </a:solidFill>
              </a:rPr>
              <a:t>El alumno/a debe estar empadronado/a </a:t>
            </a:r>
            <a:r>
              <a:rPr lang="es-ES" sz="1600" dirty="0"/>
              <a:t>en el domicilio familiar alegado con al menos uno de los progenitores o </a:t>
            </a:r>
            <a:r>
              <a:rPr lang="es-ES" sz="1600" dirty="0" smtClean="0"/>
              <a:t>tutores/as </a:t>
            </a:r>
            <a:r>
              <a:rPr lang="es-ES" sz="1600" dirty="0"/>
              <a:t>legales </a:t>
            </a:r>
            <a:r>
              <a:rPr lang="es-ES" sz="1600" b="1" u="sng" dirty="0" smtClean="0"/>
              <a:t>a </a:t>
            </a:r>
            <a:r>
              <a:rPr lang="es-ES" sz="1600" b="1" u="sng" dirty="0"/>
              <a:t>fecha de inicio de entrada de </a:t>
            </a:r>
            <a:r>
              <a:rPr lang="es-ES" sz="1600" b="1" u="sng" dirty="0" smtClean="0"/>
              <a:t>solicitudes – 7 de febrero de 2022.</a:t>
            </a:r>
            <a:endParaRPr lang="es-ES" sz="1600" b="1" u="sng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191">
            <a:off x="8143020" y="5575140"/>
            <a:ext cx="627030" cy="8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475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5535" y="789792"/>
            <a:ext cx="838986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/>
              <a:t>3</a:t>
            </a:r>
            <a:r>
              <a:rPr lang="es-ES" sz="1700" dirty="0" smtClean="0"/>
              <a:t>.- Los </a:t>
            </a:r>
            <a:r>
              <a:rPr lang="es-ES" sz="1700" dirty="0"/>
              <a:t>listados de </a:t>
            </a:r>
            <a:r>
              <a:rPr lang="es-ES" sz="1700" dirty="0" smtClean="0"/>
              <a:t>publicación, </a:t>
            </a:r>
            <a:r>
              <a:rPr lang="es-ES" sz="1700" dirty="0"/>
              <a:t>tanto de baremo como de </a:t>
            </a:r>
            <a:r>
              <a:rPr lang="es-ES" sz="1700" dirty="0" smtClean="0"/>
              <a:t>adjudicación, </a:t>
            </a:r>
            <a:r>
              <a:rPr lang="es-ES" sz="1700" dirty="0"/>
              <a:t>se realizarán a través del </a:t>
            </a:r>
            <a:r>
              <a:rPr lang="es-ES" sz="1700" b="1" u="sng" dirty="0">
                <a:solidFill>
                  <a:srgbClr val="FFFF00"/>
                </a:solidFill>
              </a:rPr>
              <a:t>Número </a:t>
            </a:r>
            <a:r>
              <a:rPr lang="es-ES" sz="1700" b="1" u="sng" dirty="0" smtClean="0">
                <a:solidFill>
                  <a:srgbClr val="FFFF00"/>
                </a:solidFill>
              </a:rPr>
              <a:t>de REGISTRO DE SOLICITUD</a:t>
            </a:r>
            <a:r>
              <a:rPr lang="es-ES" sz="1700" b="1" dirty="0" smtClean="0">
                <a:solidFill>
                  <a:srgbClr val="FFFF00"/>
                </a:solidFill>
              </a:rPr>
              <a:t> </a:t>
            </a:r>
            <a:r>
              <a:rPr lang="es-ES" sz="1700" b="1" u="sng" dirty="0" smtClean="0"/>
              <a:t>sustituyendo </a:t>
            </a:r>
            <a:r>
              <a:rPr lang="es-ES" sz="1700" b="1" u="sng" dirty="0"/>
              <a:t>al nombre y apellidos del alumno/a</a:t>
            </a:r>
            <a:r>
              <a:rPr lang="es-ES" sz="1700" dirty="0"/>
              <a:t>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El </a:t>
            </a:r>
            <a:r>
              <a:rPr lang="es-ES" sz="1700" b="1" dirty="0" smtClean="0">
                <a:solidFill>
                  <a:srgbClr val="FFFF00"/>
                </a:solidFill>
              </a:rPr>
              <a:t>NÚMERO DE REGISTRO DE SOLICITUD </a:t>
            </a:r>
            <a:r>
              <a:rPr lang="es-ES" sz="1700" dirty="0" smtClean="0"/>
              <a:t>es </a:t>
            </a:r>
            <a:r>
              <a:rPr lang="es-ES" sz="1700" dirty="0"/>
              <a:t>un número </a:t>
            </a:r>
            <a:r>
              <a:rPr lang="es-ES" sz="1700" dirty="0" smtClean="0"/>
              <a:t>que se asigna por registro único una vez validemos y se grabe la solicitud telemática y sólo lo podrá ver la persona o personas que firmen telemáticamente dicha solicitud.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Para las solicitudes que se presenten en formato papel en el lugar donde se registre, se facilitará el nº de registro de la misma.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Este </a:t>
            </a:r>
            <a:r>
              <a:rPr lang="es-ES" sz="1600" dirty="0"/>
              <a:t>número de </a:t>
            </a:r>
            <a:r>
              <a:rPr lang="es-ES" sz="1600" b="1" dirty="0">
                <a:solidFill>
                  <a:srgbClr val="FFFF00"/>
                </a:solidFill>
              </a:rPr>
              <a:t>REGISTRO DE SOLICITUD </a:t>
            </a:r>
            <a:r>
              <a:rPr lang="es-ES" sz="1600" dirty="0"/>
              <a:t>va a estar visible en todos los trámites, solicitudes, barras de estado, seguimientos de la </a:t>
            </a:r>
            <a:r>
              <a:rPr lang="es-ES" sz="1600" dirty="0" smtClean="0"/>
              <a:t>solicitud</a:t>
            </a:r>
            <a:r>
              <a:rPr lang="es-ES" sz="1600" dirty="0"/>
              <a:t> </a:t>
            </a:r>
            <a:r>
              <a:rPr lang="es-ES" sz="1600" dirty="0" smtClean="0"/>
              <a:t>y listados de publicación, </a:t>
            </a:r>
            <a:r>
              <a:rPr lang="es-ES" sz="1600" dirty="0"/>
              <a:t>y va a ser el mismo en todo el proceso de admisión.</a:t>
            </a:r>
          </a:p>
          <a:p>
            <a:pPr algn="just"/>
            <a:endParaRPr lang="es-ES" sz="17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67544" y="252757"/>
            <a:ext cx="77768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MUY IMPORTANTE - NOVEDADES EN EL PROCESO DE ADMISIÓN 2022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72000" y="5869967"/>
            <a:ext cx="43924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Nº </a:t>
            </a:r>
            <a:r>
              <a:rPr lang="es-ES" b="1" dirty="0" smtClean="0"/>
              <a:t>241247</a:t>
            </a:r>
            <a:r>
              <a:rPr lang="es-ES" dirty="0" smtClean="0"/>
              <a:t> sustituye al nombre y apellidos del alumno/a en los listados de publicación.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25758"/>
            <a:ext cx="7887047" cy="13398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72200" y="4437111"/>
            <a:ext cx="24316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 esta solicitud el nº es el 241247</a:t>
            </a:r>
            <a:endParaRPr lang="es-ES" b="1" dirty="0"/>
          </a:p>
        </p:txBody>
      </p:sp>
      <p:sp>
        <p:nvSpPr>
          <p:cNvPr id="5" name="Proceso 4"/>
          <p:cNvSpPr/>
          <p:nvPr/>
        </p:nvSpPr>
        <p:spPr>
          <a:xfrm>
            <a:off x="6372200" y="5196738"/>
            <a:ext cx="2413197" cy="608526"/>
          </a:xfrm>
          <a:prstGeom prst="flowChartProcess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>
            <a:off x="7308304" y="5631283"/>
            <a:ext cx="216024" cy="0"/>
          </a:xfrm>
          <a:prstGeom prst="line">
            <a:avLst/>
          </a:prstGeom>
          <a:ln w="539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6341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39936" y="480893"/>
            <a:ext cx="8280151" cy="701050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4000" b="1" dirty="0" smtClean="0">
                <a:latin typeface="+mn-lt"/>
              </a:rPr>
              <a:t>SOLICITUDES: Plazos y fechas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1296144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</a:t>
            </a: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Admisión: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Del 7 al 25 </a:t>
            </a: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febrero</a:t>
            </a: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4745" y="3546938"/>
            <a:ext cx="68407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39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altLang="es-ES" sz="39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Extraordinario:</a:t>
            </a:r>
            <a:endParaRPr lang="es-ES" altLang="es-ES" sz="3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 A partir del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1 de junio</a:t>
            </a:r>
            <a:endParaRPr lang="es-ES" altLang="es-ES" sz="42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880" y="5301208"/>
            <a:ext cx="71287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Desde el 26 de febrero hasta el 31 de mayo</a:t>
            </a:r>
          </a:p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NO habrá posibilidad de registro de solicitudes.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183702" y="365339"/>
            <a:ext cx="569220" cy="8049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7703" y="106302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Solicitudes por EducamosCLM </a:t>
            </a:r>
            <a:r>
              <a:rPr lang="es-ES" altLang="es-ES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528" y="2780928"/>
            <a:ext cx="8496944" cy="3668836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spcAft>
                <a:spcPts val="0"/>
              </a:spcAft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de nueva incorporación al sistema educativo (3 años).</a:t>
            </a:r>
          </a:p>
          <a:p>
            <a:pPr marL="342900" indent="-342900" algn="just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Alumnado que para cambiar de etapa debe solicitar un centro distinto al actual (paso de un CEIP a un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IES).</a:t>
            </a:r>
          </a:p>
          <a:p>
            <a:pPr marL="342900" indent="-342900" algn="just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Alumnado que solicita un cambio de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IMPORTANTE</a:t>
            </a:r>
            <a:endParaRPr lang="es-ES" altLang="es-ES" sz="1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NO HAY QUE REALIZAR SOLICITUD DE ADMISIÓN PARA PASAR DE CURSO EN EL MISMO CENTRO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solicitantes que deseen un cambio de centro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curso intermedio </a:t>
            </a:r>
            <a:r>
              <a:rPr lang="es-ES" sz="1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deberán consignar su centro actual entre las preferencias de su solicitud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hacerlo así, perderían su derecho a permanecer en él en caso de no conseguir el cambio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esperado.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29763" y="275717"/>
            <a:ext cx="632088" cy="8938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9632" y="239424"/>
            <a:ext cx="611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PLAZO DE ADMISIÓN</a:t>
            </a:r>
          </a:p>
          <a:p>
            <a:pPr algn="ctr"/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Del </a:t>
            </a: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7 al 25 de febrero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899592" y="459648"/>
            <a:ext cx="7632848" cy="809112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ES" b="1" dirty="0" smtClean="0"/>
              <a:t>educamosCLM: a tener en cuenta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9532" y="1794260"/>
            <a:ext cx="8569325" cy="4947108"/>
          </a:xfrm>
        </p:spPr>
        <p:txBody>
          <a:bodyPr>
            <a:normAutofit/>
          </a:bodyPr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Toda persona puede registrar una solicitud telemática con su DNI o N. id. Extranjero o Pasaporte</a:t>
            </a:r>
            <a:r>
              <a:rPr lang="es-ES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(Los solicitantes con Pasaporte deberán adjuntar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toda la documentación que aleguen en los criterios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 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caso de localidades con varios centros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es conveniente completar hasta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6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opciones</a:t>
            </a:r>
            <a:r>
              <a:rPr lang="es-ES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  <a:endParaRPr lang="es-ES" sz="20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Se debe elegir el nivel siguiente al que se está </a:t>
            </a:r>
            <a:r>
              <a:rPr lang="es-ES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cursando,</a:t>
            </a:r>
            <a:r>
              <a:rPr 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de lo contrario la solicitud se 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desestimará.</a:t>
            </a:r>
            <a:endParaRPr lang="es-ES" sz="20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Las solicitudes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deben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ir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firmadas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por los dos progenitores/as o tutores/as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legales,</a:t>
            </a: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todos los menores de edad.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obligatorio que todos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los usuarios mayores de edad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registren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correo electrónico de uso personal en el primer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acceso</a:t>
            </a: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envío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 notificaciones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y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para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restablecer la contraseña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acceso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en caso de haberla olvidado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8091406" y="348201"/>
            <a:ext cx="859100" cy="3123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176773" y="217634"/>
            <a:ext cx="530999" cy="75091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3688" y="109133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b="1" i="1" dirty="0" smtClean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  <a:endParaRPr lang="es-ES" altLang="es-ES" b="1" i="1" dirty="0">
              <a:solidFill>
                <a:srgbClr val="FFC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925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899592" y="333374"/>
            <a:ext cx="7632848" cy="1143001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s-ES" altLang="es-ES" sz="4800" b="1" dirty="0"/>
              <a:t/>
            </a:r>
            <a:br>
              <a:rPr lang="es-ES" altLang="es-ES" sz="4800" b="1" dirty="0"/>
            </a:br>
            <a:r>
              <a:rPr lang="es-ES" altLang="es-ES" b="1" dirty="0"/>
              <a:t>educamosCLM: a tener en cuenta</a:t>
            </a:r>
            <a:endParaRPr lang="es-ES" altLang="es-ES" b="1" dirty="0" smtClean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07504" y="1618016"/>
            <a:ext cx="8928992" cy="4692694"/>
          </a:xfrm>
          <a:noFill/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Obligatoriedad de marcar </a:t>
            </a:r>
            <a:r>
              <a:rPr lang="es-ES" altLang="es-E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SÍ o NO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en los criterios que se aleguen en la solicitud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caso de reclamación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tendrá en cuenta si se ha marcado correctamente el criterio reclamado en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la solicitud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si en su momento se aportó la documentación correspondiente.</a:t>
            </a: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 </a:t>
            </a:r>
            <a:r>
              <a:rPr lang="es-ES" altLang="es-ES" b="1" dirty="0">
                <a:solidFill>
                  <a:srgbClr val="FFFF00"/>
                </a:solidFill>
                <a:latin typeface="Arial Narrow" panose="020B0606020202030204" pitchFamily="34" charset="0"/>
              </a:rPr>
              <a:t>documentación a aportar en cada criterio del baremo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viene especificada en el 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apartado Quinto de la Resolución de convocatoria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Es muy importante </a:t>
            </a:r>
            <a:r>
              <a:rPr lang="es-ES" altLang="es-ES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consignar correctamente el domicilio familiar en la localidad donde el alumno/a está empadronado/a</a:t>
            </a: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legales. </a:t>
            </a:r>
            <a:r>
              <a:rPr lang="es-ES" altLang="es-ES" b="1" dirty="0">
                <a:solidFill>
                  <a:srgbClr val="C00000"/>
                </a:solidFill>
                <a:latin typeface="Arial Narrow" panose="020B0606020202030204" pitchFamily="34" charset="0"/>
              </a:rPr>
              <a:t>De lo contrario el baremo será </a:t>
            </a:r>
            <a:r>
              <a:rPr lang="es-ES" altLang="es-E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cero.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_tradnl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Se </a:t>
            </a:r>
            <a:r>
              <a:rPr lang="es-ES_tradnl" b="1" dirty="0">
                <a:solidFill>
                  <a:srgbClr val="FFFF00"/>
                </a:solidFill>
                <a:latin typeface="Arial Narrow" panose="020B0606020202030204" pitchFamily="34" charset="0"/>
              </a:rPr>
              <a:t>considerará válida </a:t>
            </a:r>
            <a:r>
              <a:rPr lang="es-ES_tradnl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la última </a:t>
            </a:r>
            <a:r>
              <a:rPr lang="es-ES_tradnl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solicitud presentada</a:t>
            </a:r>
            <a:r>
              <a:rPr lang="es-ES_tradnl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_tradnl" b="1" dirty="0">
                <a:solidFill>
                  <a:srgbClr val="FFFF00"/>
                </a:solidFill>
                <a:latin typeface="Arial Narrow" panose="020B0606020202030204" pitchFamily="34" charset="0"/>
              </a:rPr>
              <a:t>dentro del </a:t>
            </a:r>
            <a:r>
              <a:rPr lang="es-ES_tradnl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plazo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Si se realizan varias solicitudes 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deberán cumplimentar íntegramente </a:t>
            </a:r>
            <a:r>
              <a:rPr lang="es-ES_tradnl" dirty="0">
                <a:solidFill>
                  <a:srgbClr val="002060"/>
                </a:solidFill>
                <a:latin typeface="Arial Narrow" panose="020B0606020202030204" pitchFamily="34" charset="0"/>
              </a:rPr>
              <a:t>y venir 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acompañadas, </a:t>
            </a:r>
            <a:r>
              <a:rPr lang="es-ES_tradnl" dirty="0">
                <a:solidFill>
                  <a:srgbClr val="002060"/>
                </a:solidFill>
                <a:latin typeface="Arial Narrow" panose="020B0606020202030204" pitchFamily="34" charset="0"/>
              </a:rPr>
              <a:t>en su caso, de la documentación preceptiva. </a:t>
            </a:r>
            <a:endParaRPr lang="es-ES" altLang="es-E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Reclamaciones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baremación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asignación provisional),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Renuncia al proceso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la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participación en Vacantes 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R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esultantes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se realizarán por educamosCLM.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7929814" y="415860"/>
            <a:ext cx="880707" cy="320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51895" y="256255"/>
            <a:ext cx="738065" cy="104373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Segmento</Template>
  <TotalTime>40469</TotalTime>
  <Words>1708</Words>
  <Application>Microsoft Office PowerPoint</Application>
  <PresentationFormat>Presentación en pantalla (4:3)</PresentationFormat>
  <Paragraphs>190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Courier New</vt:lpstr>
      <vt:lpstr>Times New Roman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SOLICITUDES: Plazos y fechas</vt:lpstr>
      <vt:lpstr>Presentación de PowerPoint</vt:lpstr>
      <vt:lpstr>educamosCLM: a tener en cuenta</vt:lpstr>
      <vt:lpstr> educamosCLM: a tener en cuenta</vt:lpstr>
      <vt:lpstr>1. Existencia de hermanos/as matriculados en el centro y padres, madres, tutores o tutoras legales que trabajen en el mismo. (Máximo 10 puntos)</vt:lpstr>
      <vt:lpstr>3. discapacidad igual o superior al 33% en el alumno/a, en algunos de sus padres, madres, tutores/as legales, hermanos/as. (Máximo 3 puntos).</vt:lpstr>
      <vt:lpstr>  9. Rentas anuales de la unidad familiar (máximo 1 punto).</vt:lpstr>
      <vt:lpstr>CRITERIOS DE DESEMPATE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Company>Consejeria de Educación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Usuario JCCM</cp:lastModifiedBy>
  <cp:revision>734</cp:revision>
  <cp:lastPrinted>2018-01-26T07:55:35Z</cp:lastPrinted>
  <dcterms:created xsi:type="dcterms:W3CDTF">2012-12-07T09:48:33Z</dcterms:created>
  <dcterms:modified xsi:type="dcterms:W3CDTF">2022-02-07T15:40:08Z</dcterms:modified>
</cp:coreProperties>
</file>