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7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4" r:id="rId3"/>
    <p:sldId id="349" r:id="rId4"/>
    <p:sldId id="307" r:id="rId5"/>
    <p:sldId id="351" r:id="rId6"/>
    <p:sldId id="365" r:id="rId7"/>
    <p:sldId id="384" r:id="rId8"/>
    <p:sldId id="379" r:id="rId9"/>
    <p:sldId id="352" r:id="rId10"/>
    <p:sldId id="385" r:id="rId11"/>
    <p:sldId id="392" r:id="rId12"/>
    <p:sldId id="362" r:id="rId13"/>
    <p:sldId id="357" r:id="rId14"/>
    <p:sldId id="356" r:id="rId15"/>
    <p:sldId id="360" r:id="rId16"/>
    <p:sldId id="361" r:id="rId17"/>
    <p:sldId id="377" r:id="rId18"/>
    <p:sldId id="381" r:id="rId19"/>
    <p:sldId id="386" r:id="rId20"/>
    <p:sldId id="265" r:id="rId21"/>
    <p:sldId id="363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FF0066"/>
    <a:srgbClr val="9933FF"/>
    <a:srgbClr val="00B0F0"/>
    <a:srgbClr val="EB53D5"/>
    <a:srgbClr val="FF6600"/>
    <a:srgbClr val="AFEAFF"/>
    <a:srgbClr val="BAF7F8"/>
    <a:srgbClr val="AA7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2674" autoAdjust="0"/>
  </p:normalViewPr>
  <p:slideViewPr>
    <p:cSldViewPr>
      <p:cViewPr varScale="1">
        <p:scale>
          <a:sx n="108" d="100"/>
          <a:sy n="108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CBD82-807F-4149-A6DF-721E2E24E473}" type="datetimeFigureOut">
              <a:rPr lang="es-ES" smtClean="0"/>
              <a:t>07/02/2022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D968E-D7E5-40F0-A1B9-1DF0B278D0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537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1863D1-B08C-4A3C-98C6-12E4AB6549FD}" type="datetimeFigureOut">
              <a:rPr lang="es-ES"/>
              <a:pPr>
                <a:defRPr/>
              </a:pPr>
              <a:t>07/02/2022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955DFE-B1AF-4E57-AA8D-78F4C78DB4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300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38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794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22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55DFE-B1AF-4E57-AA8D-78F4C78DB46D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73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4B0B8-854D-4582-98E3-C0F9E9BBAA3B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119092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840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7981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55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839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519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0025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C2396-3FDE-4FF1-8F95-2AA80047D4EE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8947927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6E9A-93E9-406B-92E6-39BC97E9520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4223145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D6B57-F146-406A-9154-AD5DD9DD159B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977255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5B473-5F01-4E80-9153-CDAA2F350E8D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6689311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5014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7DCFC-8821-430E-936D-624E62910D88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6653962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9466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B3F94-8E43-4743-8915-BE391F6388B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8662678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696C1-CF44-4027-848C-84009EA3F5F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089322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480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A3FEDD7-8E91-4F93-9C3E-772CEEC700E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284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  <p:sldLayoutId id="2147484221" r:id="rId14"/>
    <p:sldLayoutId id="2147484222" r:id="rId15"/>
    <p:sldLayoutId id="2147484223" r:id="rId16"/>
    <p:sldLayoutId id="2147484224" r:id="rId17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admision.talavera@jccm.es" TargetMode="External"/><Relationship Id="rId3" Type="http://schemas.openxmlformats.org/officeDocument/2006/relationships/hyperlink" Target="http://www.educa.jccm.es/" TargetMode="External"/><Relationship Id="rId7" Type="http://schemas.openxmlformats.org/officeDocument/2006/relationships/hyperlink" Target="mailto:admision.gu@jccm.e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dmision.cu@jccm.es" TargetMode="External"/><Relationship Id="rId11" Type="http://schemas.openxmlformats.org/officeDocument/2006/relationships/image" Target="../media/image57.jpeg"/><Relationship Id="rId5" Type="http://schemas.openxmlformats.org/officeDocument/2006/relationships/hyperlink" Target="mailto:admision.cr@jccm.es" TargetMode="External"/><Relationship Id="rId10" Type="http://schemas.openxmlformats.org/officeDocument/2006/relationships/hyperlink" Target="mailto:admision.edu@jccm.es" TargetMode="External"/><Relationship Id="rId4" Type="http://schemas.openxmlformats.org/officeDocument/2006/relationships/hyperlink" Target="mailto:admision.ab@jccm.es" TargetMode="External"/><Relationship Id="rId9" Type="http://schemas.openxmlformats.org/officeDocument/2006/relationships/hyperlink" Target="mailto:admision.to@jccm.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148864" y="1127813"/>
            <a:ext cx="3779912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INFORMACIÓN     PARA </a:t>
            </a:r>
          </a:p>
          <a:p>
            <a:pPr algn="ctr"/>
            <a:r>
              <a:rPr lang="es-ES_tradnl" sz="4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FAMILIAS</a:t>
            </a:r>
          </a:p>
          <a:p>
            <a:pPr algn="ctr"/>
            <a:r>
              <a:rPr lang="es-ES_tradnl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Enseñanzas Obligatorias</a:t>
            </a:r>
            <a:endParaRPr lang="es-E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41143" y="5174124"/>
            <a:ext cx="3995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BAF7F8"/>
                </a:solidFill>
              </a:rPr>
              <a:t>Toda la información del proceso de admisión se encuentra en el </a:t>
            </a:r>
            <a:r>
              <a:rPr lang="es-ES" sz="1600" u="sng" dirty="0" smtClean="0">
                <a:solidFill>
                  <a:srgbClr val="BAF7F8"/>
                </a:solidFill>
              </a:rPr>
              <a:t>Portal de Educación</a:t>
            </a:r>
            <a:r>
              <a:rPr lang="es-ES" sz="1600" dirty="0" smtClean="0">
                <a:solidFill>
                  <a:srgbClr val="BAF7F8"/>
                </a:solidFill>
              </a:rPr>
              <a:t>: </a:t>
            </a:r>
            <a:r>
              <a:rPr lang="es-ES" sz="1600" b="1" dirty="0" smtClean="0">
                <a:solidFill>
                  <a:schemeClr val="bg1"/>
                </a:solidFill>
              </a:rPr>
              <a:t>educa.jccm.es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smtClean="0"/>
              <a:t> </a:t>
            </a:r>
          </a:p>
          <a:p>
            <a:pPr algn="ctr"/>
            <a:r>
              <a:rPr lang="es-ES" sz="1600" dirty="0" smtClean="0">
                <a:solidFill>
                  <a:srgbClr val="BAF7F8"/>
                </a:solidFill>
              </a:rPr>
              <a:t>Recomendamos visita</a:t>
            </a:r>
            <a:endParaRPr lang="es-ES" sz="1600" dirty="0">
              <a:solidFill>
                <a:srgbClr val="BAF7F8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48" y="115742"/>
            <a:ext cx="2359152" cy="9784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6" y="312315"/>
            <a:ext cx="4249691" cy="59492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3256" y="487205"/>
            <a:ext cx="74168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Datos que NO pueden se comprobados por la Administración o documentos de empresas privadas u otras Comunidades Autónomas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028376" y="5849559"/>
            <a:ext cx="444422" cy="6284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7" y="1245354"/>
            <a:ext cx="8714964" cy="1956123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36056" y="1213980"/>
            <a:ext cx="8611225" cy="2383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2733921" y="1747615"/>
            <a:ext cx="3672408" cy="32827"/>
          </a:xfrm>
          <a:prstGeom prst="straightConnector1">
            <a:avLst/>
          </a:prstGeom>
          <a:ln w="412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2744478" y="2077598"/>
            <a:ext cx="3672408" cy="0"/>
          </a:xfrm>
          <a:prstGeom prst="straightConnector1">
            <a:avLst/>
          </a:prstGeom>
          <a:ln w="412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2744478" y="2708920"/>
            <a:ext cx="3672408" cy="0"/>
          </a:xfrm>
          <a:prstGeom prst="straightConnector1">
            <a:avLst/>
          </a:prstGeom>
          <a:ln w="412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344256"/>
            <a:ext cx="8180299" cy="112132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91361" y="3635151"/>
            <a:ext cx="74168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Acreditación de FAMILIA MONOPARENTAL  a efectos de baremo en caso de haberla alegado</a:t>
            </a:r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2754241" y="4797152"/>
            <a:ext cx="3707525" cy="0"/>
          </a:xfrm>
          <a:prstGeom prst="straightConnector1">
            <a:avLst/>
          </a:prstGeom>
          <a:ln w="412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3662057" y="5085184"/>
            <a:ext cx="2607662" cy="0"/>
          </a:xfrm>
          <a:prstGeom prst="straightConnector1">
            <a:avLst/>
          </a:prstGeom>
          <a:ln w="412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323528" y="4581128"/>
            <a:ext cx="3024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89672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3568" y="1684536"/>
            <a:ext cx="74168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Si la solicitud se firma por un solo tutor/a se deberá declarar y documentar en el siguiente apartado: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60267" y="357815"/>
            <a:ext cx="8388424" cy="111825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69850" lvl="0" algn="ctr">
              <a:spcAft>
                <a:spcPts val="800"/>
              </a:spcAft>
            </a:pP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Deberán realizar la firma telemática </a:t>
            </a:r>
            <a:r>
              <a:rPr lang="es-ES" altLang="es-ES" sz="18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LOS DOS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progenitores/as o los dos tutores/as legales del alumno/alumna, </a:t>
            </a:r>
            <a:r>
              <a:rPr lang="es-ES" alt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también </a:t>
            </a:r>
            <a:r>
              <a:rPr lang="es-ES" altLang="es-E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en </a:t>
            </a:r>
            <a:r>
              <a:rPr lang="es-ES" alt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Bachillerato para menores de edad.</a:t>
            </a:r>
            <a:endParaRPr lang="es-ES" altLang="es-ES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R="69850" lvl="0" algn="ctr">
              <a:spcAft>
                <a:spcPts val="800"/>
              </a:spcAft>
            </a:pPr>
            <a:r>
              <a:rPr lang="es-ES_tradnl" altLang="es-ES" sz="2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EN CASO CONTRARIO NO SE REGISTRA LA SOLICITUD</a:t>
            </a:r>
            <a:endParaRPr lang="es-ES" altLang="es-ES" sz="24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8" name="Conector recto de flecha 27"/>
          <p:cNvCxnSpPr/>
          <p:nvPr/>
        </p:nvCxnSpPr>
        <p:spPr>
          <a:xfrm>
            <a:off x="5868144" y="3429000"/>
            <a:ext cx="1152128" cy="0"/>
          </a:xfrm>
          <a:prstGeom prst="straightConnector1">
            <a:avLst/>
          </a:prstGeom>
          <a:ln w="412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260266" y="4287532"/>
            <a:ext cx="8634531" cy="21646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69850" lvl="0" algn="ctr">
              <a:spcAft>
                <a:spcPts val="800"/>
              </a:spcAft>
            </a:pPr>
            <a:r>
              <a:rPr lang="es-ES_tradnl" altLang="es-ES" sz="24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LA DOCUMENTACIÓN A APORTAR EN CADA CASO VIENE ESPECIFICADA EN EL APARTADO QUINTO DE LA RESOLUCIÓN DE CONVOCATORIA</a:t>
            </a:r>
          </a:p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Los documentos a adjuntar </a:t>
            </a:r>
            <a:r>
              <a:rPr lang="es-ES" sz="1400" b="1" u="sng" dirty="0">
                <a:solidFill>
                  <a:schemeClr val="accent1">
                    <a:lumMod val="75000"/>
                  </a:schemeClr>
                </a:solidFill>
              </a:rPr>
              <a:t>deberán tener formato PDF, con un máximo de 5 MB y en el nombre únicamente letras, números, guion alto y sin espacios. </a:t>
            </a:r>
          </a:p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(En caso de no adjuntar la documentación de manera telemática, se deberá aportar de manera presencial con cita previa en la Secretaria del centro solicitado como 1ª opción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endParaRPr lang="es-E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360999" y="6017517"/>
            <a:ext cx="444422" cy="62847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66" y="2298107"/>
            <a:ext cx="8509595" cy="1706238"/>
          </a:xfrm>
          <a:prstGeom prst="rect">
            <a:avLst/>
          </a:prstGeom>
        </p:spPr>
      </p:pic>
      <p:cxnSp>
        <p:nvCxnSpPr>
          <p:cNvPr id="27" name="Conector recto 26"/>
          <p:cNvCxnSpPr/>
          <p:nvPr/>
        </p:nvCxnSpPr>
        <p:spPr>
          <a:xfrm>
            <a:off x="260266" y="3068960"/>
            <a:ext cx="45925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90885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59087" y="4743345"/>
            <a:ext cx="6213114" cy="1569660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Esta casilla se selecciona en caso de que autoricemos al centro a presentar la solicitud.</a:t>
            </a:r>
            <a:endParaRPr lang="es-ES" sz="3200" dirty="0"/>
          </a:p>
        </p:txBody>
      </p:sp>
      <p:sp>
        <p:nvSpPr>
          <p:cNvPr id="18" name="Rectángulo 17"/>
          <p:cNvSpPr/>
          <p:nvPr/>
        </p:nvSpPr>
        <p:spPr>
          <a:xfrm>
            <a:off x="151803" y="3589003"/>
            <a:ext cx="8315912" cy="1020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15746" y="162226"/>
            <a:ext cx="8251969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Si se detecta falsedad en los datos aportados</a:t>
            </a:r>
            <a:r>
              <a:rPr lang="es-ES" sz="2400" b="1" dirty="0" smtClean="0"/>
              <a:t>, ocultamiento de información o vulneración de derechos de otro/a progenitor/a no firmante, se podrá perder la plaza adjudicada y ser asignada a instancia de los tribunales de justicia u otros órganos de la Administración.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235891" y="2513862"/>
            <a:ext cx="8231824" cy="99121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611347" y="262809"/>
            <a:ext cx="387145" cy="5474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80" y="2610498"/>
            <a:ext cx="7989459" cy="81741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23" y="3665868"/>
            <a:ext cx="8026116" cy="810865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V="1">
            <a:off x="506271" y="3861048"/>
            <a:ext cx="33281" cy="882297"/>
          </a:xfrm>
          <a:prstGeom prst="straightConnector1">
            <a:avLst/>
          </a:prstGeom>
          <a:ln w="4762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5701" y="4652552"/>
            <a:ext cx="1390650" cy="742950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V="1">
            <a:off x="7611130" y="5155253"/>
            <a:ext cx="727009" cy="10868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6372201" y="6128339"/>
            <a:ext cx="273630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R="27940" algn="ctr"/>
            <a:r>
              <a:rPr lang="es-ES" b="1" dirty="0" smtClean="0">
                <a:solidFill>
                  <a:srgbClr val="C00000"/>
                </a:solidFill>
              </a:rPr>
              <a:t>Al terminar validamos 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2575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3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7504" y="4161073"/>
            <a:ext cx="777686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2060"/>
                </a:solidFill>
              </a:rPr>
              <a:t>A continuación es necesario pulsar el </a:t>
            </a:r>
            <a:r>
              <a:rPr lang="es-ES_tradnl" sz="3000" b="1" u="sng" dirty="0" smtClean="0">
                <a:solidFill>
                  <a:srgbClr val="002060"/>
                </a:solidFill>
              </a:rPr>
              <a:t>botón de firma </a:t>
            </a:r>
            <a:r>
              <a:rPr lang="es-ES_tradnl" sz="3000" dirty="0" smtClean="0">
                <a:solidFill>
                  <a:srgbClr val="002060"/>
                </a:solidFill>
              </a:rPr>
              <a:t>en la parte superior derecha, para continuar con el proceso de </a:t>
            </a:r>
            <a:r>
              <a:rPr lang="es-ES_tradnl" sz="3000" dirty="0" err="1" smtClean="0">
                <a:solidFill>
                  <a:srgbClr val="002060"/>
                </a:solidFill>
              </a:rPr>
              <a:t>teletramitación</a:t>
            </a:r>
            <a:r>
              <a:rPr lang="es-ES_tradnl" sz="30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7504" y="80162"/>
            <a:ext cx="892899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u="sng" dirty="0">
                <a:solidFill>
                  <a:srgbClr val="002060"/>
                </a:solidFill>
              </a:rPr>
              <a:t>El sistema realiza ahora una serie de comprobaciones </a:t>
            </a:r>
            <a:r>
              <a:rPr lang="es-ES" sz="2000" dirty="0">
                <a:solidFill>
                  <a:srgbClr val="002060"/>
                </a:solidFill>
              </a:rPr>
              <a:t>sobre nuestra solicitud. </a:t>
            </a:r>
            <a:endParaRPr lang="es-ES" sz="2000" dirty="0" smtClean="0">
              <a:solidFill>
                <a:srgbClr val="002060"/>
              </a:solidFill>
            </a:endParaRPr>
          </a:p>
          <a:p>
            <a:pPr algn="just"/>
            <a:r>
              <a:rPr lang="es-ES" sz="2000" dirty="0" smtClean="0">
                <a:solidFill>
                  <a:srgbClr val="002060"/>
                </a:solidFill>
              </a:rPr>
              <a:t>Si </a:t>
            </a:r>
            <a:r>
              <a:rPr lang="es-ES" sz="2000" dirty="0">
                <a:solidFill>
                  <a:srgbClr val="002060"/>
                </a:solidFill>
              </a:rPr>
              <a:t>todo es correcto, nos muestra un resumen de la misma. </a:t>
            </a:r>
            <a:endParaRPr lang="es-ES" sz="2000" dirty="0" smtClean="0">
              <a:solidFill>
                <a:srgbClr val="002060"/>
              </a:solidFill>
            </a:endParaRPr>
          </a:p>
          <a:p>
            <a:pPr algn="just"/>
            <a:r>
              <a:rPr lang="es-ES" sz="2000" dirty="0" smtClean="0">
                <a:solidFill>
                  <a:srgbClr val="002060"/>
                </a:solidFill>
              </a:rPr>
              <a:t>Si </a:t>
            </a:r>
            <a:r>
              <a:rPr lang="es-ES" sz="2000" dirty="0">
                <a:solidFill>
                  <a:srgbClr val="002060"/>
                </a:solidFill>
              </a:rPr>
              <a:t>no es así, </a:t>
            </a:r>
            <a:r>
              <a:rPr lang="es-ES" sz="2000" dirty="0" smtClean="0">
                <a:solidFill>
                  <a:srgbClr val="002060"/>
                </a:solidFill>
              </a:rPr>
              <a:t>la pantalla avisa </a:t>
            </a:r>
            <a:r>
              <a:rPr lang="es-ES" sz="2000" dirty="0">
                <a:solidFill>
                  <a:srgbClr val="002060"/>
                </a:solidFill>
              </a:rPr>
              <a:t>de </a:t>
            </a:r>
            <a:r>
              <a:rPr lang="es-ES" sz="2000" dirty="0" smtClean="0">
                <a:solidFill>
                  <a:srgbClr val="002060"/>
                </a:solidFill>
              </a:rPr>
              <a:t>los errores </a:t>
            </a:r>
            <a:r>
              <a:rPr lang="es-ES" sz="2000" dirty="0">
                <a:solidFill>
                  <a:srgbClr val="002060"/>
                </a:solidFill>
              </a:rPr>
              <a:t>y </a:t>
            </a:r>
            <a:r>
              <a:rPr lang="es-ES" sz="2000" dirty="0" smtClean="0">
                <a:solidFill>
                  <a:srgbClr val="002060"/>
                </a:solidFill>
              </a:rPr>
              <a:t>se pueden corregir.</a:t>
            </a: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  <a:p>
            <a:pPr algn="just"/>
            <a:r>
              <a:rPr lang="es-ES_tradnl" sz="2000" dirty="0" smtClean="0">
                <a:solidFill>
                  <a:srgbClr val="002060"/>
                </a:solidFill>
              </a:rPr>
              <a:t>	</a:t>
            </a:r>
            <a:r>
              <a:rPr lang="es-ES_tradnl" sz="2000" b="1" dirty="0" smtClean="0">
                <a:solidFill>
                  <a:srgbClr val="002060"/>
                </a:solidFill>
              </a:rPr>
              <a:t>Cuando la solicitud esté correcta aparece este mensaje: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5" y="2141919"/>
            <a:ext cx="9101409" cy="11363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773" y="3429000"/>
            <a:ext cx="1881161" cy="842148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 flipV="1">
            <a:off x="4788024" y="3850074"/>
            <a:ext cx="3266329" cy="4133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180459" y="5609579"/>
            <a:ext cx="784480" cy="1109371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7884368" y="3445607"/>
            <a:ext cx="576064" cy="415441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02738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13238" y="2590902"/>
            <a:ext cx="6912767" cy="32932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El sistema nos recuerda que la solicitud debe ser firmada por los dos progenitores/as o tutores/as legales.</a:t>
            </a:r>
          </a:p>
          <a:p>
            <a:endParaRPr lang="es-ES" sz="1600" dirty="0">
              <a:solidFill>
                <a:srgbClr val="002060"/>
              </a:solidFill>
            </a:endParaRPr>
          </a:p>
          <a:p>
            <a:r>
              <a:rPr lang="es-ES" sz="1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Si acepta, </a:t>
            </a:r>
            <a:r>
              <a:rPr lang="es-ES" sz="1600" dirty="0" smtClean="0">
                <a:solidFill>
                  <a:srgbClr val="002060"/>
                </a:solidFill>
              </a:rPr>
              <a:t>le saldrá otra pantalla con un resumen de la solicitud 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y el botón para la firma con usuario y contraseña del segundo tutor. </a:t>
            </a:r>
          </a:p>
          <a:p>
            <a:endParaRPr lang="es-ES" sz="1600" dirty="0" smtClean="0">
              <a:solidFill>
                <a:srgbClr val="002060"/>
              </a:solidFill>
            </a:endParaRPr>
          </a:p>
          <a:p>
            <a:endParaRPr lang="es-ES" sz="1600" dirty="0">
              <a:solidFill>
                <a:srgbClr val="002060"/>
              </a:solidFill>
            </a:endParaRPr>
          </a:p>
          <a:p>
            <a:endParaRPr lang="es-ES" sz="1600" dirty="0">
              <a:solidFill>
                <a:srgbClr val="002060"/>
              </a:solidFill>
            </a:endParaRPr>
          </a:p>
          <a:p>
            <a:r>
              <a:rPr lang="es-ES" sz="1600" b="1" dirty="0">
                <a:solidFill>
                  <a:srgbClr val="002060"/>
                </a:solidFill>
              </a:rPr>
              <a:t>S</a:t>
            </a:r>
            <a:r>
              <a:rPr lang="es-ES" sz="1600" b="1" dirty="0" smtClean="0">
                <a:solidFill>
                  <a:srgbClr val="002060"/>
                </a:solidFill>
              </a:rPr>
              <a:t>i cancela</a:t>
            </a:r>
            <a:r>
              <a:rPr lang="es-ES" sz="1600" dirty="0" smtClean="0">
                <a:solidFill>
                  <a:srgbClr val="002060"/>
                </a:solidFill>
              </a:rPr>
              <a:t>, el segundo tutor puede firmarlo en cualquier momento entrando en la plataforma EducamosCLM. </a:t>
            </a:r>
          </a:p>
          <a:p>
            <a:r>
              <a:rPr lang="es-ES" sz="1600" b="1" dirty="0" smtClean="0">
                <a:solidFill>
                  <a:srgbClr val="002060"/>
                </a:solidFill>
              </a:rPr>
              <a:t>Secretaría Virtual - Mis trámites-Mis solicitudes- Pendientes de firma</a:t>
            </a:r>
            <a:r>
              <a:rPr lang="es-ES" sz="16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Tendrá la solicitud pendiente de firma hasta completar el proceso.</a:t>
            </a:r>
            <a:endParaRPr lang="es-ES" sz="1600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08" y="213186"/>
            <a:ext cx="8407234" cy="2286559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3995936" y="1959098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953" y="3453305"/>
            <a:ext cx="2102063" cy="82511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8132" y="4391795"/>
            <a:ext cx="1017903" cy="2125432"/>
          </a:xfrm>
          <a:prstGeom prst="rect">
            <a:avLst/>
          </a:prstGeom>
        </p:spPr>
      </p:pic>
      <p:cxnSp>
        <p:nvCxnSpPr>
          <p:cNvPr id="21" name="Conector recto de flecha 20"/>
          <p:cNvCxnSpPr/>
          <p:nvPr/>
        </p:nvCxnSpPr>
        <p:spPr>
          <a:xfrm flipV="1">
            <a:off x="6938727" y="4734717"/>
            <a:ext cx="801625" cy="71979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6993807" y="5300419"/>
            <a:ext cx="723700" cy="1588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V="1">
            <a:off x="6905953" y="5429623"/>
            <a:ext cx="711521" cy="2488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6905953" y="5454511"/>
            <a:ext cx="926775" cy="35844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134" y="2942450"/>
            <a:ext cx="1200150" cy="447675"/>
          </a:xfrm>
          <a:prstGeom prst="rect">
            <a:avLst/>
          </a:prstGeom>
        </p:spPr>
      </p:pic>
      <p:cxnSp>
        <p:nvCxnSpPr>
          <p:cNvPr id="37" name="Conector recto de flecha 36"/>
          <p:cNvCxnSpPr/>
          <p:nvPr/>
        </p:nvCxnSpPr>
        <p:spPr>
          <a:xfrm flipV="1">
            <a:off x="5988627" y="3222705"/>
            <a:ext cx="2362725" cy="43165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6327061" y="4077072"/>
            <a:ext cx="69894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2699792" y="836712"/>
            <a:ext cx="32888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370">
            <a:off x="7942069" y="434412"/>
            <a:ext cx="532240" cy="75266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6667" y="2152298"/>
            <a:ext cx="5215664" cy="352425"/>
          </a:xfrm>
          <a:prstGeom prst="rect">
            <a:avLst/>
          </a:prstGeom>
        </p:spPr>
      </p:pic>
      <p:cxnSp>
        <p:nvCxnSpPr>
          <p:cNvPr id="15" name="Conector recto de flecha 14"/>
          <p:cNvCxnSpPr/>
          <p:nvPr/>
        </p:nvCxnSpPr>
        <p:spPr>
          <a:xfrm flipV="1">
            <a:off x="1475656" y="1356465"/>
            <a:ext cx="2952328" cy="1315734"/>
          </a:xfrm>
          <a:prstGeom prst="straightConnector1">
            <a:avLst/>
          </a:prstGeom>
          <a:ln w="38100">
            <a:solidFill>
              <a:srgbClr val="FD3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15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9552" y="1834160"/>
            <a:ext cx="7704856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Finalmente, </a:t>
            </a:r>
            <a:r>
              <a:rPr lang="es-ES" sz="2000" dirty="0">
                <a:solidFill>
                  <a:srgbClr val="002060"/>
                </a:solidFill>
              </a:rPr>
              <a:t>el programa nos mostrará </a:t>
            </a:r>
            <a:r>
              <a:rPr lang="es-ES" sz="2000" dirty="0" smtClean="0">
                <a:solidFill>
                  <a:srgbClr val="002060"/>
                </a:solidFill>
              </a:rPr>
              <a:t>el registro de la solicitud  tramitada correctamente: </a:t>
            </a:r>
            <a:endParaRPr lang="es-ES" sz="2000" dirty="0">
              <a:solidFill>
                <a:srgbClr val="002060"/>
              </a:solidFill>
            </a:endParaRPr>
          </a:p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b="1" dirty="0" smtClean="0">
                <a:solidFill>
                  <a:srgbClr val="C00000"/>
                </a:solidFill>
              </a:rPr>
              <a:t>“</a:t>
            </a:r>
            <a:r>
              <a:rPr lang="es-ES" sz="2000" b="1" i="1" dirty="0" smtClean="0">
                <a:solidFill>
                  <a:srgbClr val="C00000"/>
                </a:solidFill>
              </a:rPr>
              <a:t>Su solicitud ha sido presentada</a:t>
            </a:r>
            <a:r>
              <a:rPr lang="es-ES" sz="2000" b="1" dirty="0" smtClean="0">
                <a:solidFill>
                  <a:srgbClr val="C00000"/>
                </a:solidFill>
              </a:rPr>
              <a:t>”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66" y="3047632"/>
            <a:ext cx="7495792" cy="166975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92365" y="4301094"/>
            <a:ext cx="8792366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Puede consultar la solicitud en el apartado </a:t>
            </a:r>
            <a:r>
              <a:rPr lang="es-ES" sz="1600" b="1" dirty="0" smtClean="0">
                <a:solidFill>
                  <a:srgbClr val="FF0000"/>
                </a:solidFill>
              </a:rPr>
              <a:t>“CÓMO VAN MIS TRÁMITES”. </a:t>
            </a:r>
            <a:r>
              <a:rPr lang="es-ES" sz="1600" dirty="0" smtClean="0"/>
              <a:t>Seleccionando al alumno/a solicitante y en la opción </a:t>
            </a:r>
            <a:r>
              <a:rPr lang="es-ES" sz="1600" i="1" dirty="0" smtClean="0">
                <a:solidFill>
                  <a:srgbClr val="FF0000"/>
                </a:solidFill>
              </a:rPr>
              <a:t>“</a:t>
            </a:r>
            <a:r>
              <a:rPr lang="es-ES" sz="1600" i="1" u="sng" dirty="0" smtClean="0">
                <a:solidFill>
                  <a:srgbClr val="FF0000"/>
                </a:solidFill>
              </a:rPr>
              <a:t>Ver solicitud</a:t>
            </a:r>
            <a:r>
              <a:rPr lang="es-ES" sz="1600" i="1" dirty="0" smtClean="0">
                <a:solidFill>
                  <a:srgbClr val="FF0000"/>
                </a:solidFill>
              </a:rPr>
              <a:t>” </a:t>
            </a:r>
            <a:r>
              <a:rPr lang="es-ES" sz="1600" dirty="0" smtClean="0"/>
              <a:t>permite ver la solicitud finalizada, imprimirla o proseguir si no está registrada.</a:t>
            </a:r>
            <a:endParaRPr lang="es-ES" sz="1600" i="1" dirty="0"/>
          </a:p>
          <a:p>
            <a:pPr algn="just"/>
            <a:r>
              <a:rPr lang="es-ES" sz="1600" i="1" dirty="0" smtClean="0">
                <a:solidFill>
                  <a:schemeClr val="bg1"/>
                </a:solidFill>
              </a:rPr>
              <a:t>   </a:t>
            </a:r>
            <a:r>
              <a:rPr lang="es-ES" sz="1600" dirty="0" smtClean="0"/>
              <a:t>- </a:t>
            </a:r>
            <a:r>
              <a:rPr lang="es-ES" sz="1600" b="1" u="sng" dirty="0"/>
              <a:t>si </a:t>
            </a:r>
            <a:r>
              <a:rPr lang="es-ES" sz="1600" b="1" u="sng" dirty="0" smtClean="0"/>
              <a:t>se quedó </a:t>
            </a:r>
            <a:r>
              <a:rPr lang="es-ES" sz="1600" b="1" u="sng" dirty="0"/>
              <a:t>en borrador </a:t>
            </a:r>
            <a:r>
              <a:rPr lang="es-ES" sz="1600" dirty="0">
                <a:solidFill>
                  <a:srgbClr val="0070C0"/>
                </a:solidFill>
              </a:rPr>
              <a:t>(sin ninguna firma) el </a:t>
            </a:r>
            <a:r>
              <a:rPr lang="es-ES" sz="1600" dirty="0" smtClean="0">
                <a:solidFill>
                  <a:srgbClr val="0070C0"/>
                </a:solidFill>
              </a:rPr>
              <a:t>tutor/a </a:t>
            </a:r>
            <a:r>
              <a:rPr lang="es-ES" sz="1600" dirty="0">
                <a:solidFill>
                  <a:srgbClr val="0070C0"/>
                </a:solidFill>
              </a:rPr>
              <a:t>que la </a:t>
            </a:r>
            <a:r>
              <a:rPr lang="es-ES" sz="1600" dirty="0" smtClean="0">
                <a:solidFill>
                  <a:srgbClr val="0070C0"/>
                </a:solidFill>
              </a:rPr>
              <a:t>inició la </a:t>
            </a:r>
            <a:r>
              <a:rPr lang="es-ES" sz="1600" dirty="0">
                <a:solidFill>
                  <a:srgbClr val="0070C0"/>
                </a:solidFill>
              </a:rPr>
              <a:t>podrá firmar, sin tener que </a:t>
            </a:r>
            <a:r>
              <a:rPr lang="es-ES" sz="1600" dirty="0" smtClean="0">
                <a:solidFill>
                  <a:srgbClr val="0070C0"/>
                </a:solidFill>
              </a:rPr>
              <a:t>volver a empezar.</a:t>
            </a:r>
            <a:endParaRPr lang="es-ES" sz="1600" dirty="0">
              <a:solidFill>
                <a:srgbClr val="0070C0"/>
              </a:solidFill>
            </a:endParaRPr>
          </a:p>
          <a:p>
            <a:pPr algn="just"/>
            <a:r>
              <a:rPr lang="es-ES" sz="1600" dirty="0"/>
              <a:t> </a:t>
            </a:r>
            <a:r>
              <a:rPr lang="es-ES" sz="1600" dirty="0" smtClean="0"/>
              <a:t>  - </a:t>
            </a:r>
            <a:r>
              <a:rPr lang="es-ES" sz="1600" b="1" u="sng" dirty="0"/>
              <a:t>si </a:t>
            </a:r>
            <a:r>
              <a:rPr lang="es-ES" sz="1600" b="1" u="sng" dirty="0" smtClean="0"/>
              <a:t>se quedó en espera de una </a:t>
            </a:r>
            <a:r>
              <a:rPr lang="es-ES" sz="1600" b="1" u="sng" dirty="0"/>
              <a:t>firma</a:t>
            </a:r>
            <a:r>
              <a:rPr lang="es-ES" sz="1600" dirty="0"/>
              <a:t>, </a:t>
            </a:r>
            <a:r>
              <a:rPr lang="es-ES" sz="1600" dirty="0">
                <a:solidFill>
                  <a:srgbClr val="0070C0"/>
                </a:solidFill>
              </a:rPr>
              <a:t>presentará el botón para que firme el otro </a:t>
            </a:r>
            <a:r>
              <a:rPr lang="es-ES" sz="1600" dirty="0" smtClean="0">
                <a:solidFill>
                  <a:srgbClr val="0070C0"/>
                </a:solidFill>
              </a:rPr>
              <a:t>tutor/a con su usuario </a:t>
            </a:r>
            <a:r>
              <a:rPr lang="es-ES" sz="1600" dirty="0">
                <a:solidFill>
                  <a:srgbClr val="0070C0"/>
                </a:solidFill>
              </a:rPr>
              <a:t>y </a:t>
            </a:r>
            <a:r>
              <a:rPr lang="es-ES" sz="1600" dirty="0" smtClean="0">
                <a:solidFill>
                  <a:srgbClr val="0070C0"/>
                </a:solidFill>
              </a:rPr>
              <a:t>contraseña.</a:t>
            </a:r>
          </a:p>
          <a:p>
            <a:pPr algn="just"/>
            <a:r>
              <a:rPr lang="es-ES" sz="1600" dirty="0"/>
              <a:t> </a:t>
            </a:r>
            <a:r>
              <a:rPr lang="es-ES" sz="1600" dirty="0" smtClean="0"/>
              <a:t>  - </a:t>
            </a:r>
            <a:r>
              <a:rPr lang="es-ES" sz="1600" b="1" u="sng" dirty="0"/>
              <a:t>s</a:t>
            </a:r>
            <a:r>
              <a:rPr lang="es-ES" sz="1600" b="1" u="sng" dirty="0" smtClean="0"/>
              <a:t>i se quedó registrada correctamente</a:t>
            </a:r>
            <a:r>
              <a:rPr lang="es-ES" sz="1600" u="sng" dirty="0" smtClean="0"/>
              <a:t>,</a:t>
            </a:r>
            <a:r>
              <a:rPr lang="es-ES" sz="1600" dirty="0" smtClean="0">
                <a:solidFill>
                  <a:srgbClr val="0070C0"/>
                </a:solidFill>
              </a:rPr>
              <a:t> va </a:t>
            </a:r>
            <a:r>
              <a:rPr lang="es-ES" sz="1600" dirty="0">
                <a:solidFill>
                  <a:srgbClr val="0070C0"/>
                </a:solidFill>
              </a:rPr>
              <a:t>a mostrar la solicitud </a:t>
            </a:r>
            <a:r>
              <a:rPr lang="es-ES" sz="1600" dirty="0" smtClean="0">
                <a:solidFill>
                  <a:srgbClr val="0070C0"/>
                </a:solidFill>
              </a:rPr>
              <a:t>y </a:t>
            </a:r>
            <a:r>
              <a:rPr lang="es-ES" sz="1600" dirty="0">
                <a:solidFill>
                  <a:srgbClr val="0070C0"/>
                </a:solidFill>
              </a:rPr>
              <a:t>la podrá imprimir con el botón correspondiente</a:t>
            </a:r>
            <a:r>
              <a:rPr lang="es-ES" sz="1600" dirty="0" smtClean="0">
                <a:solidFill>
                  <a:srgbClr val="0070C0"/>
                </a:solidFill>
              </a:rPr>
              <a:t>.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 rot="10800000" flipV="1">
            <a:off x="5076055" y="3063709"/>
            <a:ext cx="1728193" cy="4488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3099215" y="3463505"/>
            <a:ext cx="2160240" cy="83800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6" y="271067"/>
            <a:ext cx="494462" cy="6992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86" y="645097"/>
            <a:ext cx="7022951" cy="1193041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943876" y="1412776"/>
            <a:ext cx="1899932" cy="4213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5796136" y="1443448"/>
            <a:ext cx="2030805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>
            <a:off x="3707904" y="1101118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943876" y="908720"/>
            <a:ext cx="175591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Fecha y Hora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868144" y="908720"/>
            <a:ext cx="187220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Nº de registro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259455" y="59320"/>
            <a:ext cx="3474640" cy="8617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1600" b="1" dirty="0"/>
              <a:t>El Nº </a:t>
            </a:r>
            <a:r>
              <a:rPr lang="es-ES" b="1" dirty="0">
                <a:solidFill>
                  <a:srgbClr val="FF0000"/>
                </a:solidFill>
              </a:rPr>
              <a:t>241247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b="1" dirty="0"/>
              <a:t>sustituye al nombre y apellidos del alumno/a en los listados de publicación.</a:t>
            </a:r>
          </a:p>
        </p:txBody>
      </p:sp>
    </p:spTree>
    <p:extLst>
      <p:ext uri="{BB962C8B-B14F-4D97-AF65-F5344CB8AC3E}">
        <p14:creationId xmlns:p14="http://schemas.microsoft.com/office/powerpoint/2010/main" val="271280228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8" grpId="0" animBg="1"/>
      <p:bldP spid="9" grpId="0" animBg="1"/>
      <p:bldP spid="2" grpId="0" animBg="1"/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628" y="94541"/>
            <a:ext cx="3200400" cy="105727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30483" y="4548039"/>
            <a:ext cx="89644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solidFill>
                  <a:srgbClr val="002060"/>
                </a:solidFill>
              </a:rPr>
              <a:t>Seleccionando al alumno/a en la barra se pueden realizar todos los trámites correspondientes al proceso de admisión:</a:t>
            </a:r>
          </a:p>
          <a:p>
            <a:r>
              <a:rPr lang="es-ES" sz="180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rgbClr val="002060"/>
                </a:solidFill>
              </a:rPr>
              <a:t>D</a:t>
            </a:r>
            <a:r>
              <a:rPr lang="es-ES" sz="1600" b="1" dirty="0" smtClean="0">
                <a:solidFill>
                  <a:srgbClr val="002060"/>
                </a:solidFill>
              </a:rPr>
              <a:t>atos </a:t>
            </a:r>
            <a:r>
              <a:rPr lang="es-ES" sz="1600" b="1" dirty="0">
                <a:solidFill>
                  <a:srgbClr val="002060"/>
                </a:solidFill>
              </a:rPr>
              <a:t>de la </a:t>
            </a:r>
            <a:r>
              <a:rPr lang="es-ES" sz="1600" b="1" dirty="0" smtClean="0">
                <a:solidFill>
                  <a:srgbClr val="002060"/>
                </a:solidFill>
              </a:rPr>
              <a:t>solicitud</a:t>
            </a:r>
            <a:r>
              <a:rPr lang="es-ES" sz="1600" dirty="0" smtClean="0">
                <a:solidFill>
                  <a:srgbClr val="002060"/>
                </a:solidFill>
              </a:rPr>
              <a:t>: ver baremo, reclamaciones, centros adjudicados. </a:t>
            </a:r>
          </a:p>
          <a:p>
            <a:pPr marL="342900" indent="-342900">
              <a:buFontTx/>
              <a:buChar char="-"/>
            </a:pPr>
            <a:r>
              <a:rPr lang="es-ES" sz="1600" b="1" dirty="0" smtClean="0">
                <a:solidFill>
                  <a:srgbClr val="002060"/>
                </a:solidFill>
              </a:rPr>
              <a:t>Hacer más trámites del proceso: </a:t>
            </a:r>
            <a:r>
              <a:rPr lang="es-ES" sz="1600" dirty="0" smtClean="0">
                <a:solidFill>
                  <a:srgbClr val="002060"/>
                </a:solidFill>
              </a:rPr>
              <a:t>reclamaciones – renuncia y participación en vacantes resultantes.</a:t>
            </a:r>
          </a:p>
          <a:p>
            <a:pPr marL="342900" indent="-342900">
              <a:buFontTx/>
              <a:buChar char="-"/>
            </a:pPr>
            <a:r>
              <a:rPr lang="es-ES" sz="1600" b="1" dirty="0" smtClean="0">
                <a:solidFill>
                  <a:srgbClr val="002060"/>
                </a:solidFill>
              </a:rPr>
              <a:t>Ver, descargar e imprimir la solicitud y documentos adjuntos</a:t>
            </a:r>
            <a:r>
              <a:rPr lang="es-ES" sz="1600" dirty="0" smtClean="0">
                <a:solidFill>
                  <a:srgbClr val="002060"/>
                </a:solidFill>
              </a:rPr>
              <a:t>.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380822" y="710541"/>
            <a:ext cx="4511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2060"/>
                </a:solidFill>
              </a:rPr>
              <a:t>En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“Cómo van mis Trámites” </a:t>
            </a:r>
            <a:r>
              <a:rPr lang="es-ES" sz="1600" b="1" dirty="0" smtClean="0">
                <a:solidFill>
                  <a:srgbClr val="002060"/>
                </a:solidFill>
              </a:rPr>
              <a:t>se ven todas las solicitudes realizadas y su estado en la barra: Firmadas – En borrador – Pendiente de firma – Rechazada. </a:t>
            </a:r>
            <a:endParaRPr lang="es-ES" sz="1600" b="1" dirty="0">
              <a:solidFill>
                <a:srgbClr val="002060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29" y="1883480"/>
            <a:ext cx="8545040" cy="2438529"/>
          </a:xfrm>
          <a:prstGeom prst="rect">
            <a:avLst/>
          </a:prstGeom>
        </p:spPr>
      </p:pic>
      <p:sp>
        <p:nvSpPr>
          <p:cNvPr id="41" name="Elipse 40"/>
          <p:cNvSpPr/>
          <p:nvPr/>
        </p:nvSpPr>
        <p:spPr>
          <a:xfrm>
            <a:off x="4644008" y="2564904"/>
            <a:ext cx="165618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Flecha izquierda 51"/>
          <p:cNvSpPr/>
          <p:nvPr/>
        </p:nvSpPr>
        <p:spPr>
          <a:xfrm>
            <a:off x="7308304" y="2845012"/>
            <a:ext cx="504056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Flecha izquierda 52"/>
          <p:cNvSpPr/>
          <p:nvPr/>
        </p:nvSpPr>
        <p:spPr>
          <a:xfrm>
            <a:off x="7308304" y="2570294"/>
            <a:ext cx="504056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5" name="Conector angular 54"/>
          <p:cNvCxnSpPr>
            <a:endCxn id="23" idx="1"/>
          </p:cNvCxnSpPr>
          <p:nvPr/>
        </p:nvCxnSpPr>
        <p:spPr>
          <a:xfrm rot="5400000" flipH="1" flipV="1">
            <a:off x="-1090612" y="4287307"/>
            <a:ext cx="2558503" cy="189380"/>
          </a:xfrm>
          <a:prstGeom prst="bentConnector2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597">
            <a:off x="351884" y="608303"/>
            <a:ext cx="702056" cy="99281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108" y="2564904"/>
            <a:ext cx="1571731" cy="2160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040" y="2809171"/>
            <a:ext cx="2401752" cy="173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5933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 animBg="1"/>
      <p:bldP spid="52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91" y="2092020"/>
            <a:ext cx="8496618" cy="4680519"/>
          </a:xfrm>
          <a:prstGeom prst="rect">
            <a:avLst/>
          </a:prstGeom>
        </p:spPr>
      </p:pic>
      <p:sp>
        <p:nvSpPr>
          <p:cNvPr id="15" name="Flecha arriba 14"/>
          <p:cNvSpPr/>
          <p:nvPr/>
        </p:nvSpPr>
        <p:spPr>
          <a:xfrm rot="510224" flipH="1">
            <a:off x="8036322" y="2533457"/>
            <a:ext cx="157047" cy="354401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767469" y="4488794"/>
            <a:ext cx="123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1. Marcamos el/los motivos por los que realizamos la reclamación.</a:t>
            </a:r>
            <a:endParaRPr lang="es-ES" sz="900" b="1" dirty="0"/>
          </a:p>
        </p:txBody>
      </p:sp>
      <p:sp>
        <p:nvSpPr>
          <p:cNvPr id="18" name="Abrir llave 17"/>
          <p:cNvSpPr/>
          <p:nvPr/>
        </p:nvSpPr>
        <p:spPr>
          <a:xfrm>
            <a:off x="1974598" y="4305465"/>
            <a:ext cx="259531" cy="1186337"/>
          </a:xfrm>
          <a:prstGeom prst="leftBrace">
            <a:avLst>
              <a:gd name="adj1" fmla="val 0"/>
              <a:gd name="adj2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errar llave 18"/>
          <p:cNvSpPr/>
          <p:nvPr/>
        </p:nvSpPr>
        <p:spPr>
          <a:xfrm>
            <a:off x="5860877" y="4335837"/>
            <a:ext cx="216024" cy="882957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6199114" y="431942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2. Si lo deseamos adjuntamos documentos relacionados con cada motivo reclamado.</a:t>
            </a:r>
            <a:endParaRPr lang="es-ES" sz="9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796136" y="4581128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9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272926" y="5351814"/>
            <a:ext cx="162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3. Al finalizar pinchamos “aceptar”.</a:t>
            </a:r>
            <a:endParaRPr lang="es-ES" sz="9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767470" y="193828"/>
            <a:ext cx="690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+mj-lt"/>
              </a:rPr>
              <a:t>RECLAMACIONES</a:t>
            </a:r>
            <a:endParaRPr lang="es-ES" sz="3200" b="1" dirty="0"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5536" y="1168690"/>
            <a:ext cx="69681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FF0000"/>
                </a:solidFill>
              </a:rPr>
              <a:t>Del 23 de abril al 27 de </a:t>
            </a:r>
            <a:r>
              <a:rPr lang="es-ES" b="1" dirty="0" smtClean="0">
                <a:solidFill>
                  <a:srgbClr val="FF0000"/>
                </a:solidFill>
              </a:rPr>
              <a:t>abril</a:t>
            </a:r>
            <a:r>
              <a:rPr lang="es-ES" sz="1800" b="1" dirty="0" smtClean="0">
                <a:solidFill>
                  <a:srgbClr val="FF0000"/>
                </a:solidFill>
              </a:rPr>
              <a:t> – Baremo provisional</a:t>
            </a:r>
          </a:p>
          <a:p>
            <a:r>
              <a:rPr lang="es-ES" sz="1800" b="1" dirty="0" smtClean="0">
                <a:solidFill>
                  <a:srgbClr val="FF0000"/>
                </a:solidFill>
              </a:rPr>
              <a:t>Del 26 de mayo al 30 de mayo – Asignación provisional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35696" y="6889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1400" b="1" u="sng" dirty="0" smtClean="0">
                <a:solidFill>
                  <a:srgbClr val="FFC000"/>
                </a:solidFill>
              </a:rPr>
              <a:t>educamosclm.castillalamancha.es</a:t>
            </a:r>
            <a:endParaRPr lang="es-ES" altLang="es-ES" sz="1400" b="1" u="sng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64" y="397177"/>
            <a:ext cx="769077" cy="10875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403" y="2683494"/>
            <a:ext cx="49149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3831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19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2449" y="37292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RENUNCIA AL PROCESO DE ADMISIÓN</a:t>
            </a:r>
            <a:endParaRPr kumimoji="0" lang="es-ES" altLang="es-ES" sz="36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3528" y="226221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 26 de mayo</a:t>
            </a:r>
            <a:r>
              <a:rPr kumimoji="0" lang="es-ES" sz="40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al</a:t>
            </a:r>
            <a:r>
              <a:rPr kumimoji="0" lang="es-ES" sz="40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10 de junio </a:t>
            </a:r>
            <a:endParaRPr kumimoji="0" lang="es-ES" sz="40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8787" y="1094937"/>
            <a:ext cx="8202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Alumnado que realizó la solicitud de admisión en febrero y solicita renunciar 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todo el proceso.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62649" y="880559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educamosclm.castillalamancha.es</a:t>
            </a:r>
            <a:endParaRPr kumimoji="0" lang="es-ES" altLang="es-ES" sz="1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70097"/>
            <a:ext cx="5904656" cy="27631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395536" y="5792124"/>
            <a:ext cx="744125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renuncia la deben realizar los dos progenitores o tutores legales excepto declaraciones responsables y mayores de edad.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014230" y="4393969"/>
            <a:ext cx="794182" cy="11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9115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533401" y="4301070"/>
            <a:ext cx="5478760" cy="19473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1" y="2492896"/>
            <a:ext cx="2598440" cy="1808174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52711" y="1114004"/>
            <a:ext cx="8910228" cy="475252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467544" y="1412776"/>
            <a:ext cx="82805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940" algn="just">
              <a:spcAft>
                <a:spcPts val="0"/>
              </a:spcAft>
            </a:pPr>
            <a:r>
              <a:rPr lang="es-ES" sz="28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SI TIENE UN </a:t>
            </a:r>
            <a:r>
              <a:rPr lang="es-ES" sz="2800" b="1" u="sng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PROBLEMA DE TIPO TÉCNICO</a:t>
            </a:r>
            <a:r>
              <a:rPr lang="es-ES" sz="28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CON LA PLATAFORMA EDUCAMOSCLM, HA DE ENVIAR UN CORREO ELECTRÓNICO A </a:t>
            </a:r>
            <a:endParaRPr lang="es-ES" sz="2800" dirty="0" smtClean="0">
              <a:solidFill>
                <a:srgbClr val="FFFF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27940" algn="ctr">
              <a:spcAft>
                <a:spcPts val="0"/>
              </a:spcAft>
            </a:pPr>
            <a:r>
              <a:rPr lang="es-ES" sz="3200" u="sng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educamosclm@jccm.es</a:t>
            </a:r>
          </a:p>
          <a:p>
            <a:pPr marR="27940">
              <a:spcAft>
                <a:spcPts val="0"/>
              </a:spcAft>
            </a:pPr>
            <a:endParaRPr lang="es-ES" sz="2800" u="sng" dirty="0">
              <a:solidFill>
                <a:srgbClr val="FFFF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27940" algn="just">
              <a:spcAft>
                <a:spcPts val="0"/>
              </a:spcAft>
            </a:pPr>
            <a:r>
              <a:rPr lang="es-ES" sz="2400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INDIQUE </a:t>
            </a:r>
            <a:r>
              <a:rPr lang="es-ES" sz="24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NOMBRE Y APELLIDOS, DNI, Y DATOS COMPLETOS DEL PROBLEMA QUE TIENE (NOMBRE COMPLETO DEL ALUMNO, CURSO SOLICITADO, ETC). CUANTOS MÁS </a:t>
            </a:r>
            <a:r>
              <a:rPr lang="es-ES" sz="2400" dirty="0" smtClean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DATOS, </a:t>
            </a:r>
            <a:r>
              <a:rPr lang="es-ES" sz="2400" dirty="0"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MEJOR PARA QUE LE PODAMOS ATENDER SIN VOLVER A PEDIRLE INFORMACIÓN.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32">
            <a:off x="8227821" y="160322"/>
            <a:ext cx="515475" cy="7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9741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23528" y="0"/>
            <a:ext cx="8640960" cy="12618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Solicitudes en EducamosCLM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600" b="1" i="1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es-ES" altLang="es-ES" sz="1600" b="1" i="1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ducamosclm.castillalamancha.es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 través de </a:t>
            </a:r>
            <a:r>
              <a:rPr lang="es-ES" altLang="es-ES" sz="28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la SECRETARÍA VIRTUAL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740" y="4463495"/>
            <a:ext cx="4171692" cy="229203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48870" y="4615836"/>
            <a:ext cx="373987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</a:t>
            </a:r>
            <a:r>
              <a:rPr lang="es-ES" sz="1800" dirty="0" smtClean="0"/>
              <a:t>ccedemos a la “</a:t>
            </a:r>
            <a:r>
              <a:rPr lang="es-ES" sz="1800" dirty="0"/>
              <a:t>Secretaría Virtual</a:t>
            </a:r>
            <a:r>
              <a:rPr lang="es-ES" sz="1800" dirty="0" smtClean="0"/>
              <a:t>”.</a:t>
            </a:r>
            <a:endParaRPr lang="es-ES" sz="1800" dirty="0"/>
          </a:p>
        </p:txBody>
      </p:sp>
      <p:sp>
        <p:nvSpPr>
          <p:cNvPr id="2" name="Rectángulo 1"/>
          <p:cNvSpPr/>
          <p:nvPr/>
        </p:nvSpPr>
        <p:spPr>
          <a:xfrm>
            <a:off x="261898" y="5838475"/>
            <a:ext cx="366654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altLang="es-ES" b="1" dirty="0">
                <a:solidFill>
                  <a:srgbClr val="FF0000"/>
                </a:solidFill>
                <a:latin typeface="Arial Narrow" panose="020B0606020202030204" pitchFamily="34" charset="0"/>
              </a:rPr>
              <a:t>ATENCIÓN: LA SOLICITUD DE ADMISIÓN NO ES UNA MATRÍCULA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327396" y="154929"/>
            <a:ext cx="517041" cy="73117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350595"/>
            <a:ext cx="5316519" cy="26434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596" y="476672"/>
            <a:ext cx="1059880" cy="38541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07504" y="2064916"/>
            <a:ext cx="165618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A</a:t>
            </a:r>
            <a:r>
              <a:rPr lang="es-ES" sz="1800" dirty="0" smtClean="0"/>
              <a:t>cceso a la plataforma con usuario y contraseña</a:t>
            </a:r>
            <a:endParaRPr lang="es-ES" sz="1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644009" y="1556792"/>
            <a:ext cx="439248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Las claves de acceso a la plataforma Educamos se pueden solicitar en cualquier centro educativo.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4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7950" y="115888"/>
            <a:ext cx="8928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4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CANALES DE INFORMACIÓN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18729" y="870476"/>
            <a:ext cx="8856538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14400" lvl="1" indent="-4572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Portal de Educación: </a:t>
            </a:r>
            <a:r>
              <a:rPr lang="es-ES" altLang="es-ES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educa.jccm.es</a:t>
            </a:r>
            <a:endParaRPr lang="es-ES" altLang="es-ES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485900" lvl="2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Guía </a:t>
            </a:r>
            <a:r>
              <a:rPr lang="es-ES" altLang="es-ES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para las familias. </a:t>
            </a:r>
            <a:endParaRPr lang="es-ES" altLang="es-ES" sz="20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485900" lvl="2" indent="-342900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Video – tutoriales (solicitudes, matriculación, reclamaciones, renuncias…)</a:t>
            </a:r>
          </a:p>
          <a:p>
            <a:pPr marL="1485900" lvl="2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Preguntas frecuentes</a:t>
            </a:r>
          </a:p>
          <a:p>
            <a:pPr marL="1485900" lvl="2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Oferta educativa</a:t>
            </a:r>
            <a:endParaRPr lang="es-ES" altLang="es-ES" sz="32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Centros Educativos.</a:t>
            </a: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Correos electrónicos - Delegaciones</a:t>
            </a: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Albacete: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4"/>
              </a:rPr>
              <a:t>admision.ab@jccm.es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		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967 596 329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Ciudad Real: 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5"/>
              </a:rPr>
              <a:t>admision.cr@jccm.es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	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926 279 299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Cuenca: 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6"/>
              </a:rPr>
              <a:t>admision.cu@jccm.es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	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969 177 747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Guadalajara: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7"/>
              </a:rPr>
              <a:t>admision.gu@jccm.es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	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949 887 928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Talavera: 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		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8"/>
              </a:rPr>
              <a:t>admision.talavera@jccm.es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s-ES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925 330 </a:t>
            </a:r>
            <a:r>
              <a:rPr lang="es-ES" sz="1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200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sz="1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Toledo: </a:t>
            </a: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	</a:t>
            </a: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9"/>
              </a:rPr>
              <a:t>admision.to@jccm.es</a:t>
            </a:r>
            <a:r>
              <a:rPr lang="es-ES" altLang="es-ES" sz="1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</a:t>
            </a:r>
            <a:r>
              <a:rPr lang="es-ES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	</a:t>
            </a:r>
            <a:r>
              <a:rPr lang="es-ES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925 286 500</a:t>
            </a:r>
            <a:endParaRPr lang="es-ES" altLang="es-ES" sz="1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altLang="es-ES" sz="1800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10"/>
              </a:rPr>
              <a:t>admision.edu@jccm.es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s-ES" altLang="es-ES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925 247 400</a:t>
            </a:r>
            <a:r>
              <a:rPr lang="es-ES" alt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			</a:t>
            </a:r>
          </a:p>
          <a:p>
            <a:pPr lvl="1" algn="just" eaLnBrk="1" hangingPunct="1">
              <a:spcBef>
                <a:spcPct val="0"/>
              </a:spcBef>
              <a:buClr>
                <a:srgbClr val="002060"/>
              </a:buClr>
              <a:buNone/>
              <a:defRPr/>
            </a:pPr>
            <a:endParaRPr lang="es-ES" altLang="es-ES" sz="12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s-ES" alt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Teléfonos de información </a:t>
            </a:r>
            <a:r>
              <a:rPr lang="es-ES" alt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Único de Información (012).</a:t>
            </a:r>
          </a:p>
          <a:p>
            <a:pPr lvl="1" algn="just" eaLnBrk="1" hangingPunct="1"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None/>
              <a:defRPr/>
            </a:pPr>
            <a:endParaRPr lang="es-ES" altLang="es-ES" sz="1800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5353">
            <a:off x="7072472" y="3276259"/>
            <a:ext cx="1556702" cy="2201414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829432" y="2132856"/>
            <a:ext cx="41767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4800" b="1" dirty="0" smtClean="0">
                <a:solidFill>
                  <a:schemeClr val="bg1"/>
                </a:solidFill>
                <a:latin typeface="+mn-lt"/>
              </a:rPr>
              <a:t>Muchas Gracias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4340"/>
            <a:ext cx="4506875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841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23528" y="1323373"/>
            <a:ext cx="705678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Hacemos clic en nuestra convocatoria</a:t>
            </a:r>
            <a:endParaRPr lang="es-E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416939" y="5922948"/>
            <a:ext cx="518900" cy="7338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081696"/>
            <a:ext cx="8449461" cy="2694607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539552" y="2780928"/>
            <a:ext cx="93610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3419872" y="2204864"/>
            <a:ext cx="309634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107504" y="4365104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izquierda 11"/>
          <p:cNvSpPr/>
          <p:nvPr/>
        </p:nvSpPr>
        <p:spPr>
          <a:xfrm>
            <a:off x="7020272" y="4365104"/>
            <a:ext cx="576064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Proceso 14"/>
          <p:cNvSpPr/>
          <p:nvPr/>
        </p:nvSpPr>
        <p:spPr>
          <a:xfrm>
            <a:off x="539552" y="4293096"/>
            <a:ext cx="3816424" cy="288032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5885463" y="4549854"/>
            <a:ext cx="936104" cy="792088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979712" y="5341942"/>
            <a:ext cx="612068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Seleccionamos para elegir el alumno/a y abrir el formulario de solicitud.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331640" y="323280"/>
            <a:ext cx="604867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SELECCIÓN DE CONVOCATORIA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825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779913" y="5550874"/>
            <a:ext cx="530094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002060"/>
                </a:solidFill>
              </a:rPr>
              <a:t>Si nuestro/a hijo/a </a:t>
            </a:r>
            <a:r>
              <a:rPr lang="es-ES" sz="1800" b="1" dirty="0" smtClean="0">
                <a:solidFill>
                  <a:srgbClr val="FF0000"/>
                </a:solidFill>
              </a:rPr>
              <a:t>NO</a:t>
            </a:r>
            <a:r>
              <a:rPr lang="es-ES" sz="1800" b="1" dirty="0" smtClean="0">
                <a:solidFill>
                  <a:srgbClr val="002060"/>
                </a:solidFill>
              </a:rPr>
              <a:t> está escolarizado/a</a:t>
            </a:r>
            <a:r>
              <a:rPr lang="es-ES" sz="1800" dirty="0" smtClean="0">
                <a:solidFill>
                  <a:srgbClr val="002060"/>
                </a:solidFill>
              </a:rPr>
              <a:t>, pulsamos sobre el </a:t>
            </a:r>
            <a:r>
              <a:rPr lang="es-ES" sz="1800" b="1" u="sng" dirty="0" smtClean="0">
                <a:solidFill>
                  <a:srgbClr val="002060"/>
                </a:solidFill>
              </a:rPr>
              <a:t>“muñeco”</a:t>
            </a:r>
            <a:r>
              <a:rPr lang="es-ES" sz="1800" u="sng" dirty="0" smtClean="0">
                <a:solidFill>
                  <a:srgbClr val="002060"/>
                </a:solidFill>
              </a:rPr>
              <a:t> </a:t>
            </a:r>
            <a:r>
              <a:rPr lang="es-ES" sz="1800" dirty="0" smtClean="0">
                <a:solidFill>
                  <a:srgbClr val="002060"/>
                </a:solidFill>
              </a:rPr>
              <a:t>de la parte superior derecha. </a:t>
            </a:r>
            <a:endParaRPr lang="es-ES" sz="1800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874" y="4243748"/>
            <a:ext cx="522520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2060"/>
                </a:solidFill>
              </a:rPr>
              <a:t>Si nuestro/a hijo/a </a:t>
            </a:r>
            <a:r>
              <a:rPr lang="es-ES" sz="1800" b="1" dirty="0" smtClean="0">
                <a:solidFill>
                  <a:srgbClr val="002060"/>
                </a:solidFill>
              </a:rPr>
              <a:t> ya está escolarizado/a </a:t>
            </a:r>
            <a:r>
              <a:rPr lang="es-ES" sz="1800" dirty="0" smtClean="0">
                <a:solidFill>
                  <a:srgbClr val="002060"/>
                </a:solidFill>
              </a:rPr>
              <a:t>en un centro educativo de CLM aparece en el listado y pulsamos sobre el candidato/a.</a:t>
            </a:r>
            <a:endParaRPr lang="es-ES" sz="1800" dirty="0">
              <a:solidFill>
                <a:srgbClr val="00206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0962">
            <a:off x="175676" y="6020821"/>
            <a:ext cx="449430" cy="635561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1848579" y="3252870"/>
            <a:ext cx="14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	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76926" y="693960"/>
            <a:ext cx="554461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SELECCIÓN DEL ALUMNO/A CANDIDATO/A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56" y="1530429"/>
            <a:ext cx="8484023" cy="175087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610" y="1189532"/>
            <a:ext cx="1104900" cy="923925"/>
          </a:xfrm>
          <a:prstGeom prst="rect">
            <a:avLst/>
          </a:prstGeom>
        </p:spPr>
      </p:pic>
      <p:cxnSp>
        <p:nvCxnSpPr>
          <p:cNvPr id="19" name="Conector recto de flecha 18"/>
          <p:cNvCxnSpPr/>
          <p:nvPr/>
        </p:nvCxnSpPr>
        <p:spPr>
          <a:xfrm flipV="1">
            <a:off x="7000123" y="1781070"/>
            <a:ext cx="1259248" cy="37256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V="1">
            <a:off x="655527" y="2790059"/>
            <a:ext cx="72008" cy="14048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1391" y="5401692"/>
            <a:ext cx="861480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- </a:t>
            </a:r>
            <a:r>
              <a:rPr lang="es-ES" b="1" dirty="0" smtClean="0">
                <a:solidFill>
                  <a:srgbClr val="002060"/>
                </a:solidFill>
              </a:rPr>
              <a:t>Si es alumnado de CLM </a:t>
            </a:r>
            <a:r>
              <a:rPr lang="es-ES" dirty="0" smtClean="0">
                <a:solidFill>
                  <a:srgbClr val="002060"/>
                </a:solidFill>
              </a:rPr>
              <a:t>aparecen automáticamente todos los campos rellenos, incluido el centro en el que está actualmente matriculado/a.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- </a:t>
            </a:r>
            <a:r>
              <a:rPr lang="es-ES" b="1" dirty="0" smtClean="0">
                <a:solidFill>
                  <a:srgbClr val="002060"/>
                </a:solidFill>
              </a:rPr>
              <a:t>Si aún NO está escolarizado/a en CLM</a:t>
            </a:r>
            <a:r>
              <a:rPr lang="es-ES" dirty="0" smtClean="0">
                <a:solidFill>
                  <a:srgbClr val="002060"/>
                </a:solidFill>
              </a:rPr>
              <a:t>, incluidos los alumnos/as de 3 años, </a:t>
            </a:r>
            <a:r>
              <a:rPr lang="es-ES" dirty="0">
                <a:solidFill>
                  <a:srgbClr val="002060"/>
                </a:solidFill>
              </a:rPr>
              <a:t>debemos ir cumplimentando todos </a:t>
            </a:r>
            <a:r>
              <a:rPr lang="es-ES" dirty="0" smtClean="0">
                <a:solidFill>
                  <a:srgbClr val="002060"/>
                </a:solidFill>
              </a:rPr>
              <a:t>los </a:t>
            </a:r>
            <a:r>
              <a:rPr lang="es-ES" dirty="0">
                <a:solidFill>
                  <a:srgbClr val="002060"/>
                </a:solidFill>
              </a:rPr>
              <a:t>datos. </a:t>
            </a:r>
            <a:endParaRPr lang="es-ES" dirty="0" smtClean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86315"/>
            <a:ext cx="8510281" cy="464135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687028" y="1772816"/>
            <a:ext cx="936104" cy="224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647564" y="2840287"/>
            <a:ext cx="1908212" cy="337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981416" y="4408466"/>
            <a:ext cx="2880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Muy importante el correo electrónico para notificaciones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913512" y="4210762"/>
            <a:ext cx="1110565" cy="370366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4055867" y="3597197"/>
            <a:ext cx="922887" cy="1042102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611560" y="4581128"/>
            <a:ext cx="1800201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566772" y="102131"/>
            <a:ext cx="423602" cy="59903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767959" y="216983"/>
            <a:ext cx="3294492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FORMULARIO DE </a:t>
            </a:r>
            <a:r>
              <a:rPr lang="es-ES" b="1" dirty="0" smtClean="0">
                <a:solidFill>
                  <a:schemeClr val="bg1"/>
                </a:solidFill>
              </a:rPr>
              <a:t>SOLICITUD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3089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7765" y="3572609"/>
            <a:ext cx="8764719" cy="32008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002060"/>
                </a:solidFill>
              </a:rPr>
              <a:t>	En este apartado indicaremos </a:t>
            </a:r>
            <a:r>
              <a:rPr lang="es-ES" sz="2000" b="1" dirty="0" smtClean="0">
                <a:solidFill>
                  <a:srgbClr val="002060"/>
                </a:solidFill>
              </a:rPr>
              <a:t> etapa, curso y centros </a:t>
            </a:r>
            <a:r>
              <a:rPr lang="es-ES" sz="2000" dirty="0" smtClean="0">
                <a:solidFill>
                  <a:srgbClr val="002060"/>
                </a:solidFill>
              </a:rPr>
              <a:t>educativos por orden de prioridad y si solicitamos </a:t>
            </a:r>
            <a:r>
              <a:rPr lang="es-ES" sz="2000" b="1" dirty="0" smtClean="0">
                <a:solidFill>
                  <a:srgbClr val="002060"/>
                </a:solidFill>
              </a:rPr>
              <a:t>enseñanza bilingüe. </a:t>
            </a:r>
          </a:p>
          <a:p>
            <a:pPr algn="ctr"/>
            <a:r>
              <a:rPr lang="es-ES" sz="2000" b="1" u="sng" dirty="0" smtClean="0">
                <a:solidFill>
                  <a:srgbClr val="002060"/>
                </a:solidFill>
              </a:rPr>
              <a:t>Se debe elegir el nivel siguiente al que se está cursando, de lo contrario la solicitud se desestimará</a:t>
            </a:r>
            <a:endParaRPr lang="es-ES" sz="2000" b="1" u="sng" dirty="0">
              <a:solidFill>
                <a:srgbClr val="002060"/>
              </a:solidFill>
            </a:endParaRPr>
          </a:p>
          <a:p>
            <a:endParaRPr lang="es-ES" sz="2000" b="1" u="sng" dirty="0" smtClean="0">
              <a:solidFill>
                <a:srgbClr val="002060"/>
              </a:solidFill>
            </a:endParaRPr>
          </a:p>
          <a:p>
            <a:r>
              <a:rPr lang="es-ES" sz="2000" b="1" u="sng" dirty="0" smtClean="0">
                <a:solidFill>
                  <a:srgbClr val="002060"/>
                </a:solidFill>
              </a:rPr>
              <a:t>Se recomienda completar los 6 centros</a:t>
            </a:r>
            <a:r>
              <a:rPr lang="es-ES" sz="2000" b="1" dirty="0" smtClean="0">
                <a:solidFill>
                  <a:srgbClr val="002060"/>
                </a:solidFill>
              </a:rPr>
              <a:t>, </a:t>
            </a:r>
            <a:r>
              <a:rPr lang="es-ES" sz="2000" dirty="0" smtClean="0">
                <a:solidFill>
                  <a:srgbClr val="002060"/>
                </a:solidFill>
              </a:rPr>
              <a:t>ya que, de lo contrario, nos podrían asignar uno no elegido.</a:t>
            </a:r>
            <a:endParaRPr lang="es-ES" sz="2200" dirty="0" smtClean="0">
              <a:solidFill>
                <a:srgbClr val="002060"/>
              </a:solidFill>
            </a:endParaRPr>
          </a:p>
          <a:p>
            <a:r>
              <a:rPr lang="es-ES" sz="1800" b="1" u="sng" dirty="0" smtClean="0">
                <a:solidFill>
                  <a:srgbClr val="002060"/>
                </a:solidFill>
              </a:rPr>
              <a:t>Para cambios de centro </a:t>
            </a:r>
            <a:r>
              <a:rPr lang="es-ES" sz="1800" dirty="0" smtClean="0">
                <a:solidFill>
                  <a:srgbClr val="002060"/>
                </a:solidFill>
              </a:rPr>
              <a:t>deberemos marcar “</a:t>
            </a:r>
            <a:r>
              <a:rPr lang="es-ES" sz="1800" b="1" dirty="0" smtClean="0">
                <a:solidFill>
                  <a:srgbClr val="002060"/>
                </a:solidFill>
              </a:rPr>
              <a:t>SI o NO </a:t>
            </a:r>
            <a:r>
              <a:rPr lang="es-ES" sz="1800" b="1" i="1" dirty="0" smtClean="0">
                <a:solidFill>
                  <a:srgbClr val="002060"/>
                </a:solidFill>
              </a:rPr>
              <a:t>deseo permanecer en mi centro de procedencia</a:t>
            </a:r>
            <a:r>
              <a:rPr lang="es-ES" sz="1800" dirty="0" smtClean="0">
                <a:solidFill>
                  <a:srgbClr val="002060"/>
                </a:solidFill>
              </a:rPr>
              <a:t>”, ya que me pueden asignar un centro que no he solicitado si por baremo o vacantes no me asignan el centro deseado.</a:t>
            </a:r>
          </a:p>
          <a:p>
            <a:endParaRPr lang="es-ES" sz="800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0" y="744557"/>
            <a:ext cx="8748464" cy="2585093"/>
          </a:xfrm>
          <a:prstGeom prst="rect">
            <a:avLst/>
          </a:prstGeom>
        </p:spPr>
      </p:pic>
      <p:cxnSp>
        <p:nvCxnSpPr>
          <p:cNvPr id="6" name="Conector angular 5"/>
          <p:cNvCxnSpPr/>
          <p:nvPr/>
        </p:nvCxnSpPr>
        <p:spPr>
          <a:xfrm rot="16200000" flipV="1">
            <a:off x="-1345938" y="4549347"/>
            <a:ext cx="3001296" cy="8096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114228" y="1776719"/>
            <a:ext cx="4293774" cy="322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114228" y="2925488"/>
            <a:ext cx="5013854" cy="287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526106" y="167438"/>
            <a:ext cx="358399" cy="50683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7884368" y="1725148"/>
            <a:ext cx="95506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/>
          <p:cNvCxnSpPr/>
          <p:nvPr/>
        </p:nvCxnSpPr>
        <p:spPr>
          <a:xfrm>
            <a:off x="195192" y="1207955"/>
            <a:ext cx="1034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3131840" y="1207955"/>
            <a:ext cx="1071736" cy="83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7361132" y="1211221"/>
            <a:ext cx="1364595" cy="102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5580112" y="1722501"/>
            <a:ext cx="648072" cy="3382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613398" y="4231884"/>
            <a:ext cx="7920880" cy="7158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1835696" y="201014"/>
            <a:ext cx="532859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SELECCIÓN DE CURSO Y CENTRO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449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" grpId="0" animBg="1"/>
      <p:bldP spid="19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18" y="2008930"/>
            <a:ext cx="8271258" cy="2763762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5010428" y="2211563"/>
            <a:ext cx="576064" cy="3081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5"/>
          <p:cNvCxnSpPr/>
          <p:nvPr/>
        </p:nvCxnSpPr>
        <p:spPr>
          <a:xfrm>
            <a:off x="1403648" y="2420888"/>
            <a:ext cx="36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91725" y="3301471"/>
            <a:ext cx="151216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32" y="3899301"/>
            <a:ext cx="3844687" cy="67606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690283" y="3757149"/>
            <a:ext cx="41859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Poner parte del nombre propio de la vía, sin escribir calle, avenida…y luego seleccionar en el cuadro siguiente.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1793740" y="3787346"/>
            <a:ext cx="1008112" cy="21602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2049011" y="3987982"/>
            <a:ext cx="693230" cy="19726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836188" y="4912832"/>
            <a:ext cx="57601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Hacer clic sobre la vía seleccionada para que aparezca grabada en el recuadro de abajo y </a:t>
            </a:r>
            <a:r>
              <a:rPr lang="es-ES" sz="1200" b="1" dirty="0">
                <a:solidFill>
                  <a:srgbClr val="FF0000"/>
                </a:solidFill>
              </a:rPr>
              <a:t>después completar con nº/piso/…y código postal.</a:t>
            </a:r>
          </a:p>
          <a:p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2691408" y="4690837"/>
            <a:ext cx="0" cy="30338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1967315" y="4393501"/>
            <a:ext cx="1669074" cy="2973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/>
          <p:cNvSpPr txBox="1"/>
          <p:nvPr/>
        </p:nvSpPr>
        <p:spPr>
          <a:xfrm>
            <a:off x="4060800" y="761590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El domicilio que hay que alegar es en el que está empadronado el alumno/a con sus progenitores o tutores/as legales. </a:t>
            </a:r>
            <a:r>
              <a:rPr lang="es-ES" sz="1600" b="1" dirty="0" smtClean="0">
                <a:solidFill>
                  <a:srgbClr val="C00000"/>
                </a:solidFill>
              </a:rPr>
              <a:t>Si el domicilio de ambos </a:t>
            </a:r>
            <a:r>
              <a:rPr lang="es-ES" sz="1600" b="1" u="sng" dirty="0" smtClean="0">
                <a:solidFill>
                  <a:srgbClr val="C00000"/>
                </a:solidFill>
              </a:rPr>
              <a:t>no coincide </a:t>
            </a:r>
            <a:r>
              <a:rPr lang="es-ES" sz="1600" b="1" dirty="0" smtClean="0"/>
              <a:t>debemos indicar con cuál de ellos está empadronado/a.</a:t>
            </a:r>
            <a:endParaRPr lang="es-ES" sz="16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28727" y="5622604"/>
            <a:ext cx="8282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Hay que cumplimentar </a:t>
            </a:r>
            <a:r>
              <a:rPr lang="es-ES" sz="1600" b="1" u="sng" dirty="0" smtClean="0">
                <a:solidFill>
                  <a:srgbClr val="FF0000"/>
                </a:solidFill>
              </a:rPr>
              <a:t>por orden</a:t>
            </a:r>
            <a:r>
              <a:rPr lang="es-ES" sz="1600" b="1" dirty="0" smtClean="0"/>
              <a:t>, Provincia/Municipio y Localidad y aparecerán todas las calles correspondientes a la localidad. Seleccionar en el recuadro la que corresponda.</a:t>
            </a:r>
            <a:endParaRPr lang="es-ES" sz="1600" b="1" dirty="0"/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6876256" y="1910181"/>
            <a:ext cx="206515" cy="180685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185892" y="75902"/>
            <a:ext cx="2657916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CRITERIOS</a:t>
            </a:r>
            <a:endParaRPr lang="es-E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69933" y="910014"/>
            <a:ext cx="3509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Rellenar si existen hermanos/as/padres o madres que </a:t>
            </a:r>
            <a:r>
              <a:rPr lang="es-ES" sz="1600" b="1" u="sng" dirty="0" smtClean="0"/>
              <a:t>estudien o trabajen en los centros solicitados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cxnSp>
        <p:nvCxnSpPr>
          <p:cNvPr id="37" name="Conector angular 36"/>
          <p:cNvCxnSpPr>
            <a:stCxn id="35" idx="1"/>
          </p:cNvCxnSpPr>
          <p:nvPr/>
        </p:nvCxnSpPr>
        <p:spPr>
          <a:xfrm rot="10800000" flipH="1" flipV="1">
            <a:off x="269933" y="1422513"/>
            <a:ext cx="121790" cy="1206631"/>
          </a:xfrm>
          <a:prstGeom prst="bentConnector4">
            <a:avLst>
              <a:gd name="adj1" fmla="val -187700"/>
              <a:gd name="adj2" fmla="val 71237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2843808" y="260648"/>
            <a:ext cx="612068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Es obligatorio marcar SI o NO y rellenar lo correspondiente</a:t>
            </a:r>
            <a:endParaRPr lang="es-ES" sz="1600" b="1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468629" y="5996455"/>
            <a:ext cx="467243" cy="66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3484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8" grpId="0" animBg="1"/>
      <p:bldP spid="24" grpId="0" animBg="1"/>
      <p:bldP spid="28" grpId="0"/>
      <p:bldP spid="30" grpId="0"/>
      <p:bldP spid="35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" y="0"/>
            <a:ext cx="9144000" cy="6858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92914" y="221633"/>
            <a:ext cx="694889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Debemos marcar </a:t>
            </a:r>
            <a:r>
              <a:rPr lang="es-ES" sz="2000" b="1" dirty="0" smtClean="0">
                <a:solidFill>
                  <a:srgbClr val="FF0066"/>
                </a:solidFill>
              </a:rPr>
              <a:t>SI – NO 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en cada criterio y en caso afirmativo, rellenar los formularios que se desplieguen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82" y="4956418"/>
            <a:ext cx="6305550" cy="4762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99792" y="5391483"/>
            <a:ext cx="6066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2060"/>
                </a:solidFill>
              </a:rPr>
              <a:t>Si el alumno/a está matriculado/a en un conservatorio de Música o Danza de CLM </a:t>
            </a:r>
            <a:r>
              <a:rPr lang="es-ES" sz="1600" b="1" u="sng" dirty="0" smtClean="0">
                <a:solidFill>
                  <a:srgbClr val="002060"/>
                </a:solidFill>
              </a:rPr>
              <a:t>aparecerá por defecto </a:t>
            </a:r>
            <a:r>
              <a:rPr lang="es-ES" sz="1600" b="1" dirty="0" smtClean="0">
                <a:solidFill>
                  <a:srgbClr val="002060"/>
                </a:solidFill>
              </a:rPr>
              <a:t>el centro y nivel, sólo hay que marcar </a:t>
            </a:r>
            <a:r>
              <a:rPr lang="es-ES" sz="1600" b="1" dirty="0" smtClean="0">
                <a:solidFill>
                  <a:srgbClr val="C00000"/>
                </a:solidFill>
              </a:rPr>
              <a:t>Si o NO </a:t>
            </a:r>
            <a:r>
              <a:rPr lang="es-ES" sz="1600" b="1" dirty="0" smtClean="0">
                <a:solidFill>
                  <a:srgbClr val="002060"/>
                </a:solidFill>
              </a:rPr>
              <a:t>en caso de solicitar </a:t>
            </a:r>
            <a:r>
              <a:rPr lang="es-ES" sz="1600" b="1" u="sng" dirty="0" smtClean="0">
                <a:solidFill>
                  <a:srgbClr val="002060"/>
                </a:solidFill>
              </a:rPr>
              <a:t>simultaneidad con la ESO </a:t>
            </a:r>
            <a:r>
              <a:rPr lang="es-ES" sz="1600" b="1" dirty="0" smtClean="0">
                <a:solidFill>
                  <a:srgbClr val="002060"/>
                </a:solidFill>
              </a:rPr>
              <a:t>en los centros establecidos en las Resoluciones Provinciales.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68196" y="5979119"/>
            <a:ext cx="226646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Por último marcar la declaración de veracidad</a:t>
            </a:r>
            <a:endParaRPr lang="es-ES" sz="1600" b="1" dirty="0">
              <a:solidFill>
                <a:srgbClr val="FF0000"/>
              </a:solidFill>
            </a:endParaRPr>
          </a:p>
        </p:txBody>
      </p:sp>
      <p:cxnSp>
        <p:nvCxnSpPr>
          <p:cNvPr id="28" name="Conector recto de flecha 27"/>
          <p:cNvCxnSpPr/>
          <p:nvPr/>
        </p:nvCxnSpPr>
        <p:spPr>
          <a:xfrm>
            <a:off x="467544" y="5179579"/>
            <a:ext cx="294363" cy="89421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350987" y="152566"/>
            <a:ext cx="529960" cy="74944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71" y="1057764"/>
            <a:ext cx="7504659" cy="3841021"/>
          </a:xfrm>
          <a:prstGeom prst="rect">
            <a:avLst/>
          </a:prstGeom>
        </p:spPr>
      </p:pic>
      <p:cxnSp>
        <p:nvCxnSpPr>
          <p:cNvPr id="13" name="Conector angular 12"/>
          <p:cNvCxnSpPr/>
          <p:nvPr/>
        </p:nvCxnSpPr>
        <p:spPr>
          <a:xfrm rot="16200000" flipV="1">
            <a:off x="6895546" y="4420778"/>
            <a:ext cx="2119475" cy="158198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6012160" y="1045703"/>
            <a:ext cx="720080" cy="2731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567941" y="1304022"/>
            <a:ext cx="703718" cy="197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3132687" y="1675516"/>
            <a:ext cx="689992" cy="254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2684234" y="2078193"/>
            <a:ext cx="576064" cy="1675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2888263" y="2426154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1763688" y="2768703"/>
            <a:ext cx="576064" cy="259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3217858" y="3055269"/>
            <a:ext cx="720080" cy="251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1814306" y="3670788"/>
            <a:ext cx="644905" cy="174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3936501" y="3261401"/>
            <a:ext cx="720080" cy="223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4210085" y="4699033"/>
            <a:ext cx="720080" cy="223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4411301" y="4152033"/>
            <a:ext cx="720080" cy="223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Conector recto 24"/>
          <p:cNvCxnSpPr/>
          <p:nvPr/>
        </p:nvCxnSpPr>
        <p:spPr>
          <a:xfrm>
            <a:off x="1331720" y="1268760"/>
            <a:ext cx="805038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321284" y="1483212"/>
            <a:ext cx="1418770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ector recto 1023"/>
          <p:cNvCxnSpPr/>
          <p:nvPr/>
        </p:nvCxnSpPr>
        <p:spPr>
          <a:xfrm>
            <a:off x="1694954" y="1898362"/>
            <a:ext cx="614536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2032484" y="2213605"/>
            <a:ext cx="614536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1870777" y="2636912"/>
            <a:ext cx="1017486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994162" y="2962258"/>
            <a:ext cx="731054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1725216" y="3261401"/>
            <a:ext cx="1451079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flipV="1">
            <a:off x="1301430" y="3429000"/>
            <a:ext cx="2635071" cy="12649"/>
          </a:xfrm>
          <a:prstGeom prst="line">
            <a:avLst/>
          </a:prstGeom>
          <a:ln w="254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2514965" y="3715577"/>
            <a:ext cx="914602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278378" y="4359562"/>
            <a:ext cx="2693888" cy="0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212582" y="4862675"/>
            <a:ext cx="2487210" cy="10798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90493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10" grpId="0" animBg="1"/>
      <p:bldP spid="9" grpId="0" animBg="1"/>
      <p:bldP spid="6" grpId="0" animBg="1"/>
      <p:bldP spid="11" grpId="0" animBg="1"/>
      <p:bldP spid="14" grpId="0" animBg="1"/>
      <p:bldP spid="15" grpId="0" animBg="1"/>
      <p:bldP spid="8" grpId="0" animBg="1"/>
      <p:bldP spid="7" grpId="0" animBg="1"/>
      <p:bldP spid="21" grpId="0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1520" y="5126084"/>
            <a:ext cx="8612608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400" b="1" u="sng" dirty="0">
                <a:solidFill>
                  <a:schemeClr val="accent1">
                    <a:lumMod val="75000"/>
                  </a:schemeClr>
                </a:solidFill>
              </a:rPr>
              <a:t>Para aquellos datos que </a:t>
            </a:r>
            <a:r>
              <a:rPr lang="es-ES" sz="1400" b="1" u="sng" dirty="0" smtClean="0">
                <a:solidFill>
                  <a:schemeClr val="accent1">
                    <a:lumMod val="75000"/>
                  </a:schemeClr>
                </a:solidFill>
              </a:rPr>
              <a:t>SE OPONGA a </a:t>
            </a:r>
            <a:r>
              <a:rPr lang="es-ES" sz="1400" b="1" u="sng" dirty="0">
                <a:solidFill>
                  <a:schemeClr val="accent1">
                    <a:lumMod val="75000"/>
                  </a:schemeClr>
                </a:solidFill>
              </a:rPr>
              <a:t>hacer la comprobación </a:t>
            </a:r>
            <a:r>
              <a:rPr lang="es-ES" sz="1400" b="1" u="sng" dirty="0" smtClean="0">
                <a:solidFill>
                  <a:schemeClr val="accent1">
                    <a:lumMod val="75000"/>
                  </a:schemeClr>
                </a:solidFill>
              </a:rPr>
              <a:t>de oficio,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</a:rPr>
              <a:t> es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necesario adjuntar la documentación oportuna que justifique los criterios alegados en la solicitud,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para ello se pulsa donde pone “Examinar” de modo que se acceda a la carpeta de su ordenador en la que está el documento justificativo y se adjunta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. Los documentos a adjuntar </a:t>
            </a:r>
            <a:r>
              <a:rPr lang="es-ES" sz="1400" b="1" u="sng" dirty="0">
                <a:solidFill>
                  <a:schemeClr val="accent1">
                    <a:lumMod val="75000"/>
                  </a:schemeClr>
                </a:solidFill>
              </a:rPr>
              <a:t>deberán tener formato PDF, con un máximo de 5 MB y en el nombre únicamente letras, </a:t>
            </a:r>
            <a:r>
              <a:rPr lang="es-ES" sz="1400" b="1" u="sng" dirty="0" smtClean="0">
                <a:solidFill>
                  <a:schemeClr val="accent1">
                    <a:lumMod val="75000"/>
                  </a:schemeClr>
                </a:solidFill>
              </a:rPr>
              <a:t>números, guion alto y sin espacios. 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(En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caso de no adjuntar la documentación de manera telemática, se deberá aportar de manera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presencial con cita previa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en la Secretaria del centro solicitado como 1ª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opción).</a:t>
            </a:r>
            <a:endParaRPr lang="es-E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8791" y="212582"/>
            <a:ext cx="777686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Las personas solicitantes con </a:t>
            </a:r>
            <a:r>
              <a:rPr lang="es-ES" sz="1600" b="1" u="sng" dirty="0" smtClean="0">
                <a:solidFill>
                  <a:srgbClr val="FF0000"/>
                </a:solidFill>
              </a:rPr>
              <a:t>PASAPORTE</a:t>
            </a:r>
            <a:r>
              <a:rPr lang="es-ES" sz="1600" b="1" dirty="0" smtClean="0"/>
              <a:t> deberán oponerse a los criterios alegados y adjuntar la documentación correspondiente.</a:t>
            </a:r>
            <a:endParaRPr lang="es-ES" sz="1600" b="1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444">
            <a:off x="8618605" y="158964"/>
            <a:ext cx="412118" cy="58279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0" y="1148471"/>
            <a:ext cx="8043360" cy="3850901"/>
          </a:xfrm>
          <a:prstGeom prst="rect">
            <a:avLst/>
          </a:prstGeom>
        </p:spPr>
      </p:pic>
      <p:cxnSp>
        <p:nvCxnSpPr>
          <p:cNvPr id="47" name="Conector recto 46"/>
          <p:cNvCxnSpPr/>
          <p:nvPr/>
        </p:nvCxnSpPr>
        <p:spPr>
          <a:xfrm>
            <a:off x="683568" y="1268760"/>
            <a:ext cx="3024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473516" y="1862775"/>
            <a:ext cx="5952678" cy="285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cxnSp>
        <p:nvCxnSpPr>
          <p:cNvPr id="44" name="Conector recto de flecha 43"/>
          <p:cNvCxnSpPr/>
          <p:nvPr/>
        </p:nvCxnSpPr>
        <p:spPr>
          <a:xfrm flipV="1">
            <a:off x="899592" y="4530081"/>
            <a:ext cx="2695248" cy="26707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3594840" y="4285700"/>
            <a:ext cx="36414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FF0000"/>
                </a:solidFill>
              </a:rPr>
              <a:t>Autorización expresa sólo si alegamos el criterio de Renta</a:t>
            </a:r>
            <a:endParaRPr lang="es-ES" sz="1800" b="1" dirty="0">
              <a:solidFill>
                <a:srgbClr val="FF0000"/>
              </a:solidFill>
            </a:endParaRPr>
          </a:p>
        </p:txBody>
      </p:sp>
      <p:cxnSp>
        <p:nvCxnSpPr>
          <p:cNvPr id="14" name="Conector angular 13"/>
          <p:cNvCxnSpPr>
            <a:endCxn id="5" idx="3"/>
          </p:cNvCxnSpPr>
          <p:nvPr/>
        </p:nvCxnSpPr>
        <p:spPr>
          <a:xfrm flipV="1">
            <a:off x="6516216" y="504970"/>
            <a:ext cx="1689439" cy="1423554"/>
          </a:xfrm>
          <a:prstGeom prst="bentConnector3">
            <a:avLst>
              <a:gd name="adj1" fmla="val 113531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brir corchete 15"/>
          <p:cNvSpPr/>
          <p:nvPr/>
        </p:nvSpPr>
        <p:spPr>
          <a:xfrm>
            <a:off x="321728" y="2399928"/>
            <a:ext cx="433848" cy="1821160"/>
          </a:xfrm>
          <a:prstGeom prst="leftBracket">
            <a:avLst/>
          </a:prstGeom>
          <a:noFill/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errar corchete 19"/>
          <p:cNvSpPr/>
          <p:nvPr/>
        </p:nvSpPr>
        <p:spPr>
          <a:xfrm>
            <a:off x="8175684" y="2279638"/>
            <a:ext cx="360040" cy="2064788"/>
          </a:xfrm>
          <a:prstGeom prst="rightBracket">
            <a:avLst/>
          </a:prstGeom>
          <a:ln w="730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28611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42" grpId="0" animBg="1"/>
      <p:bldP spid="16" grpId="0" animBg="1"/>
      <p:bldP spid="20" grpId="0" animBg="1"/>
    </p:bld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Segmento</Template>
  <TotalTime>40463</TotalTime>
  <Words>1388</Words>
  <Application>Microsoft Office PowerPoint</Application>
  <PresentationFormat>Presentación en pantalla (4:3)</PresentationFormat>
  <Paragraphs>126</Paragraphs>
  <Slides>21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Century Gothic</vt:lpstr>
      <vt:lpstr>Times New Roman</vt:lpstr>
      <vt:lpstr>Wingdings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Consejeria de Educación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JCCM</dc:creator>
  <cp:lastModifiedBy>Usuario JCCM</cp:lastModifiedBy>
  <cp:revision>734</cp:revision>
  <cp:lastPrinted>2018-01-26T07:55:35Z</cp:lastPrinted>
  <dcterms:created xsi:type="dcterms:W3CDTF">2012-12-07T09:48:33Z</dcterms:created>
  <dcterms:modified xsi:type="dcterms:W3CDTF">2022-02-07T15:44:22Z</dcterms:modified>
</cp:coreProperties>
</file>